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67"/>
  </p:notesMasterIdLst>
  <p:sldIdLst>
    <p:sldId id="537" r:id="rId2"/>
    <p:sldId id="270" r:id="rId3"/>
    <p:sldId id="271" r:id="rId4"/>
    <p:sldId id="530" r:id="rId5"/>
    <p:sldId id="534" r:id="rId6"/>
    <p:sldId id="535" r:id="rId7"/>
    <p:sldId id="536" r:id="rId8"/>
    <p:sldId id="462" r:id="rId9"/>
    <p:sldId id="538" r:id="rId10"/>
    <p:sldId id="539" r:id="rId11"/>
    <p:sldId id="540" r:id="rId12"/>
    <p:sldId id="542" r:id="rId13"/>
    <p:sldId id="541" r:id="rId14"/>
    <p:sldId id="543" r:id="rId15"/>
    <p:sldId id="257" r:id="rId16"/>
    <p:sldId id="497" r:id="rId17"/>
    <p:sldId id="498" r:id="rId18"/>
    <p:sldId id="499" r:id="rId19"/>
    <p:sldId id="500" r:id="rId20"/>
    <p:sldId id="501" r:id="rId21"/>
    <p:sldId id="502" r:id="rId22"/>
    <p:sldId id="488" r:id="rId23"/>
    <p:sldId id="486" r:id="rId24"/>
    <p:sldId id="258" r:id="rId25"/>
    <p:sldId id="483" r:id="rId26"/>
    <p:sldId id="484" r:id="rId27"/>
    <p:sldId id="485" r:id="rId28"/>
    <p:sldId id="487" r:id="rId29"/>
    <p:sldId id="489" r:id="rId30"/>
    <p:sldId id="490" r:id="rId31"/>
    <p:sldId id="491" r:id="rId32"/>
    <p:sldId id="544" r:id="rId33"/>
    <p:sldId id="549" r:id="rId34"/>
    <p:sldId id="545" r:id="rId35"/>
    <p:sldId id="493" r:id="rId36"/>
    <p:sldId id="505" r:id="rId37"/>
    <p:sldId id="516" r:id="rId38"/>
    <p:sldId id="494" r:id="rId39"/>
    <p:sldId id="492" r:id="rId40"/>
    <p:sldId id="495" r:id="rId41"/>
    <p:sldId id="496" r:id="rId42"/>
    <p:sldId id="546" r:id="rId43"/>
    <p:sldId id="508" r:id="rId44"/>
    <p:sldId id="506" r:id="rId45"/>
    <p:sldId id="507" r:id="rId46"/>
    <p:sldId id="548" r:id="rId47"/>
    <p:sldId id="509" r:id="rId48"/>
    <p:sldId id="550" r:id="rId49"/>
    <p:sldId id="511" r:id="rId50"/>
    <p:sldId id="551" r:id="rId51"/>
    <p:sldId id="512" r:id="rId52"/>
    <p:sldId id="514" r:id="rId53"/>
    <p:sldId id="515" r:id="rId54"/>
    <p:sldId id="553" r:id="rId55"/>
    <p:sldId id="554" r:id="rId56"/>
    <p:sldId id="522" r:id="rId57"/>
    <p:sldId id="523" r:id="rId58"/>
    <p:sldId id="552" r:id="rId59"/>
    <p:sldId id="527" r:id="rId60"/>
    <p:sldId id="525" r:id="rId61"/>
    <p:sldId id="528" r:id="rId62"/>
    <p:sldId id="526" r:id="rId63"/>
    <p:sldId id="529" r:id="rId64"/>
    <p:sldId id="524" r:id="rId65"/>
    <p:sldId id="510"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01" autoAdjust="0"/>
    <p:restoredTop sz="94660"/>
  </p:normalViewPr>
  <p:slideViewPr>
    <p:cSldViewPr snapToGrid="0">
      <p:cViewPr varScale="1">
        <p:scale>
          <a:sx n="86" d="100"/>
          <a:sy n="86" d="100"/>
        </p:scale>
        <p:origin x="341"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338728-D6A2-49DD-9922-0A3430D3E647}" type="datetimeFigureOut">
              <a:rPr lang="en-PH" smtClean="0"/>
              <a:t>10/08/2025</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9F8B14-E44A-4460-A074-CA6A284CB7DE}" type="slidenum">
              <a:rPr lang="en-PH" smtClean="0"/>
              <a:t>‹#›</a:t>
            </a:fld>
            <a:endParaRPr lang="en-PH"/>
          </a:p>
        </p:txBody>
      </p:sp>
    </p:spTree>
    <p:extLst>
      <p:ext uri="{BB962C8B-B14F-4D97-AF65-F5344CB8AC3E}">
        <p14:creationId xmlns:p14="http://schemas.microsoft.com/office/powerpoint/2010/main" val="889443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C304DE44-5912-4982-ACB8-7CF8037B32DF}" type="slidenum">
              <a:rPr lang="en-PH" smtClean="0"/>
              <a:t>10</a:t>
            </a:fld>
            <a:endParaRPr lang="en-PH"/>
          </a:p>
        </p:txBody>
      </p:sp>
    </p:spTree>
    <p:extLst>
      <p:ext uri="{BB962C8B-B14F-4D97-AF65-F5344CB8AC3E}">
        <p14:creationId xmlns:p14="http://schemas.microsoft.com/office/powerpoint/2010/main" val="3240110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48CFA-A3D1-4350-8DFA-853F66D6A7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a:extLst>
              <a:ext uri="{FF2B5EF4-FFF2-40B4-BE49-F238E27FC236}">
                <a16:creationId xmlns:a16="http://schemas.microsoft.com/office/drawing/2014/main" id="{0CDB32DD-C0B9-4543-8949-C400E99AC4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a:extLst>
              <a:ext uri="{FF2B5EF4-FFF2-40B4-BE49-F238E27FC236}">
                <a16:creationId xmlns:a16="http://schemas.microsoft.com/office/drawing/2014/main" id="{A8802644-B717-48A3-857C-C486EC7669BF}"/>
              </a:ext>
            </a:extLst>
          </p:cNvPr>
          <p:cNvSpPr>
            <a:spLocks noGrp="1"/>
          </p:cNvSpPr>
          <p:nvPr>
            <p:ph type="dt" sz="half" idx="10"/>
          </p:nvPr>
        </p:nvSpPr>
        <p:spPr/>
        <p:txBody>
          <a:bodyPr/>
          <a:lstStyle/>
          <a:p>
            <a:fld id="{1DFC7E5E-B932-4A32-9D88-84B0F5AE3B55}" type="datetimeFigureOut">
              <a:rPr lang="en-PH" smtClean="0"/>
              <a:t>10/08/2025</a:t>
            </a:fld>
            <a:endParaRPr lang="en-PH"/>
          </a:p>
        </p:txBody>
      </p:sp>
      <p:sp>
        <p:nvSpPr>
          <p:cNvPr id="5" name="Footer Placeholder 4">
            <a:extLst>
              <a:ext uri="{FF2B5EF4-FFF2-40B4-BE49-F238E27FC236}">
                <a16:creationId xmlns:a16="http://schemas.microsoft.com/office/drawing/2014/main" id="{838C37B1-2025-4AA5-BF18-843C290A15B5}"/>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AC7E80CD-B38A-46E4-A3D8-37583CEB17D9}"/>
              </a:ext>
            </a:extLst>
          </p:cNvPr>
          <p:cNvSpPr>
            <a:spLocks noGrp="1"/>
          </p:cNvSpPr>
          <p:nvPr>
            <p:ph type="sldNum" sz="quarter" idx="12"/>
          </p:nvPr>
        </p:nvSpPr>
        <p:spPr/>
        <p:txBody>
          <a:bodyPr/>
          <a:lstStyle/>
          <a:p>
            <a:fld id="{4730DE7F-0DC2-4B59-9312-22640E803046}" type="slidenum">
              <a:rPr lang="en-PH" smtClean="0"/>
              <a:t>‹#›</a:t>
            </a:fld>
            <a:endParaRPr lang="en-PH"/>
          </a:p>
        </p:txBody>
      </p:sp>
    </p:spTree>
    <p:extLst>
      <p:ext uri="{BB962C8B-B14F-4D97-AF65-F5344CB8AC3E}">
        <p14:creationId xmlns:p14="http://schemas.microsoft.com/office/powerpoint/2010/main" val="2638242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B8073-648F-4B85-B15C-D8D0FA0139C2}"/>
              </a:ext>
            </a:extLst>
          </p:cNvPr>
          <p:cNvSpPr>
            <a:spLocks noGrp="1"/>
          </p:cNvSpPr>
          <p:nvPr>
            <p:ph type="title"/>
          </p:nvPr>
        </p:nvSpPr>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3592E57C-0F1F-4E01-BD6A-ED54640C71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EDD53DF8-7B6B-4B59-B7B0-93150EA7795D}"/>
              </a:ext>
            </a:extLst>
          </p:cNvPr>
          <p:cNvSpPr>
            <a:spLocks noGrp="1"/>
          </p:cNvSpPr>
          <p:nvPr>
            <p:ph type="dt" sz="half" idx="10"/>
          </p:nvPr>
        </p:nvSpPr>
        <p:spPr/>
        <p:txBody>
          <a:bodyPr/>
          <a:lstStyle/>
          <a:p>
            <a:fld id="{1DFC7E5E-B932-4A32-9D88-84B0F5AE3B55}" type="datetimeFigureOut">
              <a:rPr lang="en-PH" smtClean="0"/>
              <a:t>10/08/2025</a:t>
            </a:fld>
            <a:endParaRPr lang="en-PH"/>
          </a:p>
        </p:txBody>
      </p:sp>
      <p:sp>
        <p:nvSpPr>
          <p:cNvPr id="5" name="Footer Placeholder 4">
            <a:extLst>
              <a:ext uri="{FF2B5EF4-FFF2-40B4-BE49-F238E27FC236}">
                <a16:creationId xmlns:a16="http://schemas.microsoft.com/office/drawing/2014/main" id="{62B428B6-F64B-432D-B34B-BB1C95D5D781}"/>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AA8F8227-D9DF-4084-8C68-7470E56356F1}"/>
              </a:ext>
            </a:extLst>
          </p:cNvPr>
          <p:cNvSpPr>
            <a:spLocks noGrp="1"/>
          </p:cNvSpPr>
          <p:nvPr>
            <p:ph type="sldNum" sz="quarter" idx="12"/>
          </p:nvPr>
        </p:nvSpPr>
        <p:spPr/>
        <p:txBody>
          <a:bodyPr/>
          <a:lstStyle/>
          <a:p>
            <a:fld id="{4730DE7F-0DC2-4B59-9312-22640E803046}" type="slidenum">
              <a:rPr lang="en-PH" smtClean="0"/>
              <a:t>‹#›</a:t>
            </a:fld>
            <a:endParaRPr lang="en-PH"/>
          </a:p>
        </p:txBody>
      </p:sp>
    </p:spTree>
    <p:extLst>
      <p:ext uri="{BB962C8B-B14F-4D97-AF65-F5344CB8AC3E}">
        <p14:creationId xmlns:p14="http://schemas.microsoft.com/office/powerpoint/2010/main" val="3705710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7C314-3EF6-4BE1-89CE-010687E6CE8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a:extLst>
              <a:ext uri="{FF2B5EF4-FFF2-40B4-BE49-F238E27FC236}">
                <a16:creationId xmlns:a16="http://schemas.microsoft.com/office/drawing/2014/main" id="{A722BB12-CAD4-4649-8BCD-D37BC650D7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C8B361-6C3E-48F4-A367-CAF3B2C8205F}"/>
              </a:ext>
            </a:extLst>
          </p:cNvPr>
          <p:cNvSpPr>
            <a:spLocks noGrp="1"/>
          </p:cNvSpPr>
          <p:nvPr>
            <p:ph type="dt" sz="half" idx="10"/>
          </p:nvPr>
        </p:nvSpPr>
        <p:spPr/>
        <p:txBody>
          <a:bodyPr/>
          <a:lstStyle/>
          <a:p>
            <a:fld id="{1DFC7E5E-B932-4A32-9D88-84B0F5AE3B55}" type="datetimeFigureOut">
              <a:rPr lang="en-PH" smtClean="0"/>
              <a:t>10/08/2025</a:t>
            </a:fld>
            <a:endParaRPr lang="en-PH"/>
          </a:p>
        </p:txBody>
      </p:sp>
      <p:sp>
        <p:nvSpPr>
          <p:cNvPr id="5" name="Footer Placeholder 4">
            <a:extLst>
              <a:ext uri="{FF2B5EF4-FFF2-40B4-BE49-F238E27FC236}">
                <a16:creationId xmlns:a16="http://schemas.microsoft.com/office/drawing/2014/main" id="{F7E9DABB-38EF-420E-84E5-B86FDCD1CA59}"/>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D30299C5-F418-4882-878D-8F8B697A10F5}"/>
              </a:ext>
            </a:extLst>
          </p:cNvPr>
          <p:cNvSpPr>
            <a:spLocks noGrp="1"/>
          </p:cNvSpPr>
          <p:nvPr>
            <p:ph type="sldNum" sz="quarter" idx="12"/>
          </p:nvPr>
        </p:nvSpPr>
        <p:spPr/>
        <p:txBody>
          <a:bodyPr/>
          <a:lstStyle/>
          <a:p>
            <a:fld id="{4730DE7F-0DC2-4B59-9312-22640E803046}" type="slidenum">
              <a:rPr lang="en-PH" smtClean="0"/>
              <a:t>‹#›</a:t>
            </a:fld>
            <a:endParaRPr lang="en-PH"/>
          </a:p>
        </p:txBody>
      </p:sp>
    </p:spTree>
    <p:extLst>
      <p:ext uri="{BB962C8B-B14F-4D97-AF65-F5344CB8AC3E}">
        <p14:creationId xmlns:p14="http://schemas.microsoft.com/office/powerpoint/2010/main" val="2502794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EAD05-0081-4CA8-A22C-866EA192BCEF}"/>
              </a:ext>
            </a:extLst>
          </p:cNvPr>
          <p:cNvSpPr>
            <a:spLocks noGrp="1"/>
          </p:cNvSpPr>
          <p:nvPr>
            <p:ph type="title"/>
          </p:nvPr>
        </p:nvSpPr>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0C597BF7-C523-4DBB-A9CF-40F31CBBFD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a:extLst>
              <a:ext uri="{FF2B5EF4-FFF2-40B4-BE49-F238E27FC236}">
                <a16:creationId xmlns:a16="http://schemas.microsoft.com/office/drawing/2014/main" id="{4A7699D4-5B50-43E4-8340-45B4E5CB32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a:extLst>
              <a:ext uri="{FF2B5EF4-FFF2-40B4-BE49-F238E27FC236}">
                <a16:creationId xmlns:a16="http://schemas.microsoft.com/office/drawing/2014/main" id="{49AEE801-FCFF-43A3-914B-DCE9B9375FA1}"/>
              </a:ext>
            </a:extLst>
          </p:cNvPr>
          <p:cNvSpPr>
            <a:spLocks noGrp="1"/>
          </p:cNvSpPr>
          <p:nvPr>
            <p:ph type="dt" sz="half" idx="10"/>
          </p:nvPr>
        </p:nvSpPr>
        <p:spPr/>
        <p:txBody>
          <a:bodyPr/>
          <a:lstStyle/>
          <a:p>
            <a:fld id="{1DFC7E5E-B932-4A32-9D88-84B0F5AE3B55}" type="datetimeFigureOut">
              <a:rPr lang="en-PH" smtClean="0"/>
              <a:t>10/08/2025</a:t>
            </a:fld>
            <a:endParaRPr lang="en-PH"/>
          </a:p>
        </p:txBody>
      </p:sp>
      <p:sp>
        <p:nvSpPr>
          <p:cNvPr id="6" name="Footer Placeholder 5">
            <a:extLst>
              <a:ext uri="{FF2B5EF4-FFF2-40B4-BE49-F238E27FC236}">
                <a16:creationId xmlns:a16="http://schemas.microsoft.com/office/drawing/2014/main" id="{124A21A1-1792-4A7D-AB38-FE46F2531974}"/>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CE3D6569-31A0-48CC-8EA0-EA5B3D172481}"/>
              </a:ext>
            </a:extLst>
          </p:cNvPr>
          <p:cNvSpPr>
            <a:spLocks noGrp="1"/>
          </p:cNvSpPr>
          <p:nvPr>
            <p:ph type="sldNum" sz="quarter" idx="12"/>
          </p:nvPr>
        </p:nvSpPr>
        <p:spPr/>
        <p:txBody>
          <a:bodyPr/>
          <a:lstStyle/>
          <a:p>
            <a:fld id="{4730DE7F-0DC2-4B59-9312-22640E803046}" type="slidenum">
              <a:rPr lang="en-PH" smtClean="0"/>
              <a:t>‹#›</a:t>
            </a:fld>
            <a:endParaRPr lang="en-PH"/>
          </a:p>
        </p:txBody>
      </p:sp>
    </p:spTree>
    <p:extLst>
      <p:ext uri="{BB962C8B-B14F-4D97-AF65-F5344CB8AC3E}">
        <p14:creationId xmlns:p14="http://schemas.microsoft.com/office/powerpoint/2010/main" val="2043389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BB838-855B-4E24-88F5-EB723FF84EDD}"/>
              </a:ext>
            </a:extLst>
          </p:cNvPr>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a:extLst>
              <a:ext uri="{FF2B5EF4-FFF2-40B4-BE49-F238E27FC236}">
                <a16:creationId xmlns:a16="http://schemas.microsoft.com/office/drawing/2014/main" id="{F49DDDAF-6DB2-4EBD-B540-2A96AB2F08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010FB9-BEF7-4D50-93AA-1B078F2EC2F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a:extLst>
              <a:ext uri="{FF2B5EF4-FFF2-40B4-BE49-F238E27FC236}">
                <a16:creationId xmlns:a16="http://schemas.microsoft.com/office/drawing/2014/main" id="{DD52E40A-D5A3-4CFD-B3A5-9702ED85D3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FCCA67-5EE0-4087-97BF-75BA90C970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a:extLst>
              <a:ext uri="{FF2B5EF4-FFF2-40B4-BE49-F238E27FC236}">
                <a16:creationId xmlns:a16="http://schemas.microsoft.com/office/drawing/2014/main" id="{F2A2BB14-AF87-4F76-BC5D-BF2605760DD1}"/>
              </a:ext>
            </a:extLst>
          </p:cNvPr>
          <p:cNvSpPr>
            <a:spLocks noGrp="1"/>
          </p:cNvSpPr>
          <p:nvPr>
            <p:ph type="dt" sz="half" idx="10"/>
          </p:nvPr>
        </p:nvSpPr>
        <p:spPr/>
        <p:txBody>
          <a:bodyPr/>
          <a:lstStyle/>
          <a:p>
            <a:fld id="{1DFC7E5E-B932-4A32-9D88-84B0F5AE3B55}" type="datetimeFigureOut">
              <a:rPr lang="en-PH" smtClean="0"/>
              <a:t>10/08/2025</a:t>
            </a:fld>
            <a:endParaRPr lang="en-PH"/>
          </a:p>
        </p:txBody>
      </p:sp>
      <p:sp>
        <p:nvSpPr>
          <p:cNvPr id="8" name="Footer Placeholder 7">
            <a:extLst>
              <a:ext uri="{FF2B5EF4-FFF2-40B4-BE49-F238E27FC236}">
                <a16:creationId xmlns:a16="http://schemas.microsoft.com/office/drawing/2014/main" id="{BE3F4894-16D7-42E8-BF79-C742F3652FFA}"/>
              </a:ext>
            </a:extLst>
          </p:cNvPr>
          <p:cNvSpPr>
            <a:spLocks noGrp="1"/>
          </p:cNvSpPr>
          <p:nvPr>
            <p:ph type="ftr" sz="quarter" idx="11"/>
          </p:nvPr>
        </p:nvSpPr>
        <p:spPr/>
        <p:txBody>
          <a:bodyPr/>
          <a:lstStyle/>
          <a:p>
            <a:endParaRPr lang="en-PH"/>
          </a:p>
        </p:txBody>
      </p:sp>
      <p:sp>
        <p:nvSpPr>
          <p:cNvPr id="9" name="Slide Number Placeholder 8">
            <a:extLst>
              <a:ext uri="{FF2B5EF4-FFF2-40B4-BE49-F238E27FC236}">
                <a16:creationId xmlns:a16="http://schemas.microsoft.com/office/drawing/2014/main" id="{A6B63B91-597B-43AE-8CD7-01AC073BFF7D}"/>
              </a:ext>
            </a:extLst>
          </p:cNvPr>
          <p:cNvSpPr>
            <a:spLocks noGrp="1"/>
          </p:cNvSpPr>
          <p:nvPr>
            <p:ph type="sldNum" sz="quarter" idx="12"/>
          </p:nvPr>
        </p:nvSpPr>
        <p:spPr/>
        <p:txBody>
          <a:bodyPr/>
          <a:lstStyle/>
          <a:p>
            <a:fld id="{4730DE7F-0DC2-4B59-9312-22640E803046}" type="slidenum">
              <a:rPr lang="en-PH" smtClean="0"/>
              <a:t>‹#›</a:t>
            </a:fld>
            <a:endParaRPr lang="en-PH"/>
          </a:p>
        </p:txBody>
      </p:sp>
    </p:spTree>
    <p:extLst>
      <p:ext uri="{BB962C8B-B14F-4D97-AF65-F5344CB8AC3E}">
        <p14:creationId xmlns:p14="http://schemas.microsoft.com/office/powerpoint/2010/main" val="1716625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D9BCA-D837-40AE-AABA-56B2CC5F5750}"/>
              </a:ext>
            </a:extLst>
          </p:cNvPr>
          <p:cNvSpPr>
            <a:spLocks noGrp="1"/>
          </p:cNvSpPr>
          <p:nvPr>
            <p:ph type="title"/>
          </p:nvPr>
        </p:nvSpPr>
        <p:spPr/>
        <p:txBody>
          <a:bodyPr/>
          <a:lstStyle/>
          <a:p>
            <a:r>
              <a:rPr lang="en-US"/>
              <a:t>Click to edit Master title style</a:t>
            </a:r>
            <a:endParaRPr lang="en-PH"/>
          </a:p>
        </p:txBody>
      </p:sp>
      <p:sp>
        <p:nvSpPr>
          <p:cNvPr id="3" name="Date Placeholder 2">
            <a:extLst>
              <a:ext uri="{FF2B5EF4-FFF2-40B4-BE49-F238E27FC236}">
                <a16:creationId xmlns:a16="http://schemas.microsoft.com/office/drawing/2014/main" id="{0AF3C509-EFC5-4C24-BA0C-9722B5E89BE6}"/>
              </a:ext>
            </a:extLst>
          </p:cNvPr>
          <p:cNvSpPr>
            <a:spLocks noGrp="1"/>
          </p:cNvSpPr>
          <p:nvPr>
            <p:ph type="dt" sz="half" idx="10"/>
          </p:nvPr>
        </p:nvSpPr>
        <p:spPr/>
        <p:txBody>
          <a:bodyPr/>
          <a:lstStyle/>
          <a:p>
            <a:fld id="{1DFC7E5E-B932-4A32-9D88-84B0F5AE3B55}" type="datetimeFigureOut">
              <a:rPr lang="en-PH" smtClean="0"/>
              <a:t>10/08/2025</a:t>
            </a:fld>
            <a:endParaRPr lang="en-PH"/>
          </a:p>
        </p:txBody>
      </p:sp>
      <p:sp>
        <p:nvSpPr>
          <p:cNvPr id="4" name="Footer Placeholder 3">
            <a:extLst>
              <a:ext uri="{FF2B5EF4-FFF2-40B4-BE49-F238E27FC236}">
                <a16:creationId xmlns:a16="http://schemas.microsoft.com/office/drawing/2014/main" id="{568B056A-FD59-4EE4-B8E5-3944046BB218}"/>
              </a:ext>
            </a:extLst>
          </p:cNvPr>
          <p:cNvSpPr>
            <a:spLocks noGrp="1"/>
          </p:cNvSpPr>
          <p:nvPr>
            <p:ph type="ftr" sz="quarter" idx="11"/>
          </p:nvPr>
        </p:nvSpPr>
        <p:spPr/>
        <p:txBody>
          <a:bodyPr/>
          <a:lstStyle/>
          <a:p>
            <a:endParaRPr lang="en-PH"/>
          </a:p>
        </p:txBody>
      </p:sp>
      <p:sp>
        <p:nvSpPr>
          <p:cNvPr id="5" name="Slide Number Placeholder 4">
            <a:extLst>
              <a:ext uri="{FF2B5EF4-FFF2-40B4-BE49-F238E27FC236}">
                <a16:creationId xmlns:a16="http://schemas.microsoft.com/office/drawing/2014/main" id="{016B616D-F896-40C1-965A-BAE2EAE2BC93}"/>
              </a:ext>
            </a:extLst>
          </p:cNvPr>
          <p:cNvSpPr>
            <a:spLocks noGrp="1"/>
          </p:cNvSpPr>
          <p:nvPr>
            <p:ph type="sldNum" sz="quarter" idx="12"/>
          </p:nvPr>
        </p:nvSpPr>
        <p:spPr/>
        <p:txBody>
          <a:bodyPr/>
          <a:lstStyle/>
          <a:p>
            <a:fld id="{4730DE7F-0DC2-4B59-9312-22640E803046}" type="slidenum">
              <a:rPr lang="en-PH" smtClean="0"/>
              <a:t>‹#›</a:t>
            </a:fld>
            <a:endParaRPr lang="en-PH"/>
          </a:p>
        </p:txBody>
      </p:sp>
    </p:spTree>
    <p:extLst>
      <p:ext uri="{BB962C8B-B14F-4D97-AF65-F5344CB8AC3E}">
        <p14:creationId xmlns:p14="http://schemas.microsoft.com/office/powerpoint/2010/main" val="70075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2D6A5B-2CFF-41F9-B443-4938B061212A}"/>
              </a:ext>
            </a:extLst>
          </p:cNvPr>
          <p:cNvSpPr>
            <a:spLocks noGrp="1"/>
          </p:cNvSpPr>
          <p:nvPr>
            <p:ph type="dt" sz="half" idx="10"/>
          </p:nvPr>
        </p:nvSpPr>
        <p:spPr/>
        <p:txBody>
          <a:bodyPr/>
          <a:lstStyle/>
          <a:p>
            <a:fld id="{1DFC7E5E-B932-4A32-9D88-84B0F5AE3B55}" type="datetimeFigureOut">
              <a:rPr lang="en-PH" smtClean="0"/>
              <a:t>10/08/2025</a:t>
            </a:fld>
            <a:endParaRPr lang="en-PH"/>
          </a:p>
        </p:txBody>
      </p:sp>
      <p:sp>
        <p:nvSpPr>
          <p:cNvPr id="3" name="Footer Placeholder 2">
            <a:extLst>
              <a:ext uri="{FF2B5EF4-FFF2-40B4-BE49-F238E27FC236}">
                <a16:creationId xmlns:a16="http://schemas.microsoft.com/office/drawing/2014/main" id="{D1584A0C-CE00-4355-A1DA-B079A23FF0C1}"/>
              </a:ext>
            </a:extLst>
          </p:cNvPr>
          <p:cNvSpPr>
            <a:spLocks noGrp="1"/>
          </p:cNvSpPr>
          <p:nvPr>
            <p:ph type="ftr" sz="quarter" idx="11"/>
          </p:nvPr>
        </p:nvSpPr>
        <p:spPr/>
        <p:txBody>
          <a:bodyPr/>
          <a:lstStyle/>
          <a:p>
            <a:endParaRPr lang="en-PH"/>
          </a:p>
        </p:txBody>
      </p:sp>
      <p:sp>
        <p:nvSpPr>
          <p:cNvPr id="4" name="Slide Number Placeholder 3">
            <a:extLst>
              <a:ext uri="{FF2B5EF4-FFF2-40B4-BE49-F238E27FC236}">
                <a16:creationId xmlns:a16="http://schemas.microsoft.com/office/drawing/2014/main" id="{6510754C-3DE1-464A-A6E2-AD42EEF6F987}"/>
              </a:ext>
            </a:extLst>
          </p:cNvPr>
          <p:cNvSpPr>
            <a:spLocks noGrp="1"/>
          </p:cNvSpPr>
          <p:nvPr>
            <p:ph type="sldNum" sz="quarter" idx="12"/>
          </p:nvPr>
        </p:nvSpPr>
        <p:spPr/>
        <p:txBody>
          <a:bodyPr/>
          <a:lstStyle/>
          <a:p>
            <a:fld id="{4730DE7F-0DC2-4B59-9312-22640E803046}" type="slidenum">
              <a:rPr lang="en-PH" smtClean="0"/>
              <a:t>‹#›</a:t>
            </a:fld>
            <a:endParaRPr lang="en-PH"/>
          </a:p>
        </p:txBody>
      </p:sp>
    </p:spTree>
    <p:extLst>
      <p:ext uri="{BB962C8B-B14F-4D97-AF65-F5344CB8AC3E}">
        <p14:creationId xmlns:p14="http://schemas.microsoft.com/office/powerpoint/2010/main" val="4120417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D03A1-F708-400C-8F40-A45C5DB358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a:extLst>
              <a:ext uri="{FF2B5EF4-FFF2-40B4-BE49-F238E27FC236}">
                <a16:creationId xmlns:a16="http://schemas.microsoft.com/office/drawing/2014/main" id="{950CAAB2-5E1E-4D4D-933B-8E8FCAAF10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a:extLst>
              <a:ext uri="{FF2B5EF4-FFF2-40B4-BE49-F238E27FC236}">
                <a16:creationId xmlns:a16="http://schemas.microsoft.com/office/drawing/2014/main" id="{53D0D46F-6298-490B-BD5F-15E14A72A6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1A1AFE-04FE-467B-AC32-3E1D006B7F62}"/>
              </a:ext>
            </a:extLst>
          </p:cNvPr>
          <p:cNvSpPr>
            <a:spLocks noGrp="1"/>
          </p:cNvSpPr>
          <p:nvPr>
            <p:ph type="dt" sz="half" idx="10"/>
          </p:nvPr>
        </p:nvSpPr>
        <p:spPr/>
        <p:txBody>
          <a:bodyPr/>
          <a:lstStyle/>
          <a:p>
            <a:fld id="{1DFC7E5E-B932-4A32-9D88-84B0F5AE3B55}" type="datetimeFigureOut">
              <a:rPr lang="en-PH" smtClean="0"/>
              <a:t>10/08/2025</a:t>
            </a:fld>
            <a:endParaRPr lang="en-PH"/>
          </a:p>
        </p:txBody>
      </p:sp>
      <p:sp>
        <p:nvSpPr>
          <p:cNvPr id="6" name="Footer Placeholder 5">
            <a:extLst>
              <a:ext uri="{FF2B5EF4-FFF2-40B4-BE49-F238E27FC236}">
                <a16:creationId xmlns:a16="http://schemas.microsoft.com/office/drawing/2014/main" id="{568F8EA5-A957-475B-A272-B8DEEF35BC18}"/>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F3A45C9C-17DF-44B6-B45B-06918F0C0272}"/>
              </a:ext>
            </a:extLst>
          </p:cNvPr>
          <p:cNvSpPr>
            <a:spLocks noGrp="1"/>
          </p:cNvSpPr>
          <p:nvPr>
            <p:ph type="sldNum" sz="quarter" idx="12"/>
          </p:nvPr>
        </p:nvSpPr>
        <p:spPr/>
        <p:txBody>
          <a:bodyPr/>
          <a:lstStyle/>
          <a:p>
            <a:fld id="{4730DE7F-0DC2-4B59-9312-22640E803046}" type="slidenum">
              <a:rPr lang="en-PH" smtClean="0"/>
              <a:t>‹#›</a:t>
            </a:fld>
            <a:endParaRPr lang="en-PH"/>
          </a:p>
        </p:txBody>
      </p:sp>
    </p:spTree>
    <p:extLst>
      <p:ext uri="{BB962C8B-B14F-4D97-AF65-F5344CB8AC3E}">
        <p14:creationId xmlns:p14="http://schemas.microsoft.com/office/powerpoint/2010/main" val="2603677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075DB-49A1-4069-9D4E-250654B16E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a:extLst>
              <a:ext uri="{FF2B5EF4-FFF2-40B4-BE49-F238E27FC236}">
                <a16:creationId xmlns:a16="http://schemas.microsoft.com/office/drawing/2014/main" id="{FC0284E1-7794-46EB-A2E8-323C8B9DA6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a:extLst>
              <a:ext uri="{FF2B5EF4-FFF2-40B4-BE49-F238E27FC236}">
                <a16:creationId xmlns:a16="http://schemas.microsoft.com/office/drawing/2014/main" id="{27DC9EEC-C43F-4A6F-838A-1F125660E9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1F8626-4115-4ED3-AC5D-997DF37EE758}"/>
              </a:ext>
            </a:extLst>
          </p:cNvPr>
          <p:cNvSpPr>
            <a:spLocks noGrp="1"/>
          </p:cNvSpPr>
          <p:nvPr>
            <p:ph type="dt" sz="half" idx="10"/>
          </p:nvPr>
        </p:nvSpPr>
        <p:spPr/>
        <p:txBody>
          <a:bodyPr/>
          <a:lstStyle/>
          <a:p>
            <a:fld id="{1DFC7E5E-B932-4A32-9D88-84B0F5AE3B55}" type="datetimeFigureOut">
              <a:rPr lang="en-PH" smtClean="0"/>
              <a:t>10/08/2025</a:t>
            </a:fld>
            <a:endParaRPr lang="en-PH"/>
          </a:p>
        </p:txBody>
      </p:sp>
      <p:sp>
        <p:nvSpPr>
          <p:cNvPr id="6" name="Footer Placeholder 5">
            <a:extLst>
              <a:ext uri="{FF2B5EF4-FFF2-40B4-BE49-F238E27FC236}">
                <a16:creationId xmlns:a16="http://schemas.microsoft.com/office/drawing/2014/main" id="{561874CF-3139-4651-80E7-3829A56970B5}"/>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C948B3DB-528D-4836-A0B9-5EC8F68AEFF1}"/>
              </a:ext>
            </a:extLst>
          </p:cNvPr>
          <p:cNvSpPr>
            <a:spLocks noGrp="1"/>
          </p:cNvSpPr>
          <p:nvPr>
            <p:ph type="sldNum" sz="quarter" idx="12"/>
          </p:nvPr>
        </p:nvSpPr>
        <p:spPr/>
        <p:txBody>
          <a:bodyPr/>
          <a:lstStyle/>
          <a:p>
            <a:fld id="{4730DE7F-0DC2-4B59-9312-22640E803046}" type="slidenum">
              <a:rPr lang="en-PH" smtClean="0"/>
              <a:t>‹#›</a:t>
            </a:fld>
            <a:endParaRPr lang="en-PH"/>
          </a:p>
        </p:txBody>
      </p:sp>
    </p:spTree>
    <p:extLst>
      <p:ext uri="{BB962C8B-B14F-4D97-AF65-F5344CB8AC3E}">
        <p14:creationId xmlns:p14="http://schemas.microsoft.com/office/powerpoint/2010/main" val="3579129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87396-A441-4FD6-9D68-4AFC6C9F5A16}"/>
              </a:ext>
            </a:extLst>
          </p:cNvPr>
          <p:cNvSpPr>
            <a:spLocks noGrp="1"/>
          </p:cNvSpPr>
          <p:nvPr>
            <p:ph type="title"/>
          </p:nvPr>
        </p:nvSpPr>
        <p:spPr/>
        <p:txBody>
          <a:bodyPr/>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6E329EDB-BF6F-4104-BCFB-1A734C7F87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C9924AC9-A613-44B3-B1AE-D1B71727012B}"/>
              </a:ext>
            </a:extLst>
          </p:cNvPr>
          <p:cNvSpPr>
            <a:spLocks noGrp="1"/>
          </p:cNvSpPr>
          <p:nvPr>
            <p:ph type="dt" sz="half" idx="10"/>
          </p:nvPr>
        </p:nvSpPr>
        <p:spPr/>
        <p:txBody>
          <a:bodyPr/>
          <a:lstStyle/>
          <a:p>
            <a:fld id="{1DFC7E5E-B932-4A32-9D88-84B0F5AE3B55}" type="datetimeFigureOut">
              <a:rPr lang="en-PH" smtClean="0"/>
              <a:t>10/08/2025</a:t>
            </a:fld>
            <a:endParaRPr lang="en-PH"/>
          </a:p>
        </p:txBody>
      </p:sp>
      <p:sp>
        <p:nvSpPr>
          <p:cNvPr id="5" name="Footer Placeholder 4">
            <a:extLst>
              <a:ext uri="{FF2B5EF4-FFF2-40B4-BE49-F238E27FC236}">
                <a16:creationId xmlns:a16="http://schemas.microsoft.com/office/drawing/2014/main" id="{28D9474A-E624-4C67-B57F-E895BF953250}"/>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BE8F56CE-5DED-4E3E-8A02-656A06EF3EDB}"/>
              </a:ext>
            </a:extLst>
          </p:cNvPr>
          <p:cNvSpPr>
            <a:spLocks noGrp="1"/>
          </p:cNvSpPr>
          <p:nvPr>
            <p:ph type="sldNum" sz="quarter" idx="12"/>
          </p:nvPr>
        </p:nvSpPr>
        <p:spPr/>
        <p:txBody>
          <a:bodyPr/>
          <a:lstStyle/>
          <a:p>
            <a:fld id="{4730DE7F-0DC2-4B59-9312-22640E803046}" type="slidenum">
              <a:rPr lang="en-PH" smtClean="0"/>
              <a:t>‹#›</a:t>
            </a:fld>
            <a:endParaRPr lang="en-PH"/>
          </a:p>
        </p:txBody>
      </p:sp>
    </p:spTree>
    <p:extLst>
      <p:ext uri="{BB962C8B-B14F-4D97-AF65-F5344CB8AC3E}">
        <p14:creationId xmlns:p14="http://schemas.microsoft.com/office/powerpoint/2010/main" val="4294133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CEC7BF-1825-4C19-ADAD-309095560A2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A8D2D108-6433-4ACB-9B40-CEF02E79DD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BD2E3672-1253-425F-8399-A279A25DF813}"/>
              </a:ext>
            </a:extLst>
          </p:cNvPr>
          <p:cNvSpPr>
            <a:spLocks noGrp="1"/>
          </p:cNvSpPr>
          <p:nvPr>
            <p:ph type="dt" sz="half" idx="10"/>
          </p:nvPr>
        </p:nvSpPr>
        <p:spPr/>
        <p:txBody>
          <a:bodyPr/>
          <a:lstStyle/>
          <a:p>
            <a:fld id="{1DFC7E5E-B932-4A32-9D88-84B0F5AE3B55}" type="datetimeFigureOut">
              <a:rPr lang="en-PH" smtClean="0"/>
              <a:t>10/08/2025</a:t>
            </a:fld>
            <a:endParaRPr lang="en-PH"/>
          </a:p>
        </p:txBody>
      </p:sp>
      <p:sp>
        <p:nvSpPr>
          <p:cNvPr id="5" name="Footer Placeholder 4">
            <a:extLst>
              <a:ext uri="{FF2B5EF4-FFF2-40B4-BE49-F238E27FC236}">
                <a16:creationId xmlns:a16="http://schemas.microsoft.com/office/drawing/2014/main" id="{C6F8629B-C3BE-4A6F-8757-3EBF20E2B83F}"/>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606A033E-8561-4188-A151-5E78D1C22941}"/>
              </a:ext>
            </a:extLst>
          </p:cNvPr>
          <p:cNvSpPr>
            <a:spLocks noGrp="1"/>
          </p:cNvSpPr>
          <p:nvPr>
            <p:ph type="sldNum" sz="quarter" idx="12"/>
          </p:nvPr>
        </p:nvSpPr>
        <p:spPr/>
        <p:txBody>
          <a:bodyPr/>
          <a:lstStyle/>
          <a:p>
            <a:fld id="{4730DE7F-0DC2-4B59-9312-22640E803046}" type="slidenum">
              <a:rPr lang="en-PH" smtClean="0"/>
              <a:t>‹#›</a:t>
            </a:fld>
            <a:endParaRPr lang="en-PH"/>
          </a:p>
        </p:txBody>
      </p:sp>
    </p:spTree>
    <p:extLst>
      <p:ext uri="{BB962C8B-B14F-4D97-AF65-F5344CB8AC3E}">
        <p14:creationId xmlns:p14="http://schemas.microsoft.com/office/powerpoint/2010/main" val="3316837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16B89F-61A3-4F09-A2C6-ABACC3A4B1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a:extLst>
              <a:ext uri="{FF2B5EF4-FFF2-40B4-BE49-F238E27FC236}">
                <a16:creationId xmlns:a16="http://schemas.microsoft.com/office/drawing/2014/main" id="{81346B7A-96E7-4A00-ABC8-D1FFBCBF16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5EEB0B01-D3AA-438B-BC74-1A51C33854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C7E5E-B932-4A32-9D88-84B0F5AE3B55}" type="datetimeFigureOut">
              <a:rPr lang="en-PH" smtClean="0"/>
              <a:t>10/08/2025</a:t>
            </a:fld>
            <a:endParaRPr lang="en-PH"/>
          </a:p>
        </p:txBody>
      </p:sp>
      <p:sp>
        <p:nvSpPr>
          <p:cNvPr id="5" name="Footer Placeholder 4">
            <a:extLst>
              <a:ext uri="{FF2B5EF4-FFF2-40B4-BE49-F238E27FC236}">
                <a16:creationId xmlns:a16="http://schemas.microsoft.com/office/drawing/2014/main" id="{36D1508B-F2B5-4023-897C-4947310BE0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a:extLst>
              <a:ext uri="{FF2B5EF4-FFF2-40B4-BE49-F238E27FC236}">
                <a16:creationId xmlns:a16="http://schemas.microsoft.com/office/drawing/2014/main" id="{E09CA6FF-90AF-4E03-8B81-77C8832BA6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30DE7F-0DC2-4B59-9312-22640E803046}" type="slidenum">
              <a:rPr lang="en-PH" smtClean="0"/>
              <a:t>‹#›</a:t>
            </a:fld>
            <a:endParaRPr lang="en-PH"/>
          </a:p>
        </p:txBody>
      </p:sp>
    </p:spTree>
    <p:extLst>
      <p:ext uri="{BB962C8B-B14F-4D97-AF65-F5344CB8AC3E}">
        <p14:creationId xmlns:p14="http://schemas.microsoft.com/office/powerpoint/2010/main" val="373813084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sv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jpg"/></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12.png"/></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52.jp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51.jpg"/><Relationship Id="rId5" Type="http://schemas.openxmlformats.org/officeDocument/2006/relationships/image" Target="../media/image50.png"/><Relationship Id="rId4" Type="http://schemas.openxmlformats.org/officeDocument/2006/relationships/image" Target="../media/image34.png"/></Relationships>
</file>

<file path=ppt/slides/_rels/slide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7.jp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5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6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64.xml.rels><?xml version="1.0" encoding="UTF-8" standalone="yes"?>
<Relationships xmlns="http://schemas.openxmlformats.org/package/2006/relationships"><Relationship Id="rId3" Type="http://schemas.openxmlformats.org/officeDocument/2006/relationships/image" Target="../media/image65.svg"/><Relationship Id="rId2" Type="http://schemas.openxmlformats.org/officeDocument/2006/relationships/image" Target="../media/image64.png"/><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jpg"/></Relationships>
</file>

<file path=ppt/slides/_rels/slide65.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9634" b="-3698"/>
            </a:stretch>
          </a:blipFill>
        </p:spPr>
      </p:sp>
      <p:grpSp>
        <p:nvGrpSpPr>
          <p:cNvPr id="3" name="Group 3"/>
          <p:cNvGrpSpPr/>
          <p:nvPr/>
        </p:nvGrpSpPr>
        <p:grpSpPr>
          <a:xfrm>
            <a:off x="0" y="0"/>
            <a:ext cx="12192000" cy="6858000"/>
            <a:chOff x="0" y="0"/>
            <a:chExt cx="4816593" cy="2709333"/>
          </a:xfrm>
        </p:grpSpPr>
        <p:sp>
          <p:nvSpPr>
            <p:cNvPr id="4" name="Freeform 4"/>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gradFill rotWithShape="1">
              <a:gsLst>
                <a:gs pos="0">
                  <a:srgbClr val="0696DA">
                    <a:alpha val="82000"/>
                  </a:srgbClr>
                </a:gs>
                <a:gs pos="100000">
                  <a:srgbClr val="0755A7">
                    <a:alpha val="82000"/>
                  </a:srgbClr>
                </a:gs>
              </a:gsLst>
              <a:path path="circle">
                <a:fillToRect l="50000" t="50000" r="50000" b="50000"/>
              </a:path>
            </a:gradFill>
          </p:spPr>
        </p:sp>
        <p:sp>
          <p:nvSpPr>
            <p:cNvPr id="5" name="TextBox 5"/>
            <p:cNvSpPr txBox="1"/>
            <p:nvPr/>
          </p:nvSpPr>
          <p:spPr>
            <a:xfrm>
              <a:off x="0" y="-57150"/>
              <a:ext cx="4816593" cy="2766483"/>
            </a:xfrm>
            <a:prstGeom prst="rect">
              <a:avLst/>
            </a:prstGeom>
          </p:spPr>
          <p:txBody>
            <a:bodyPr lIns="33867" tIns="33867" rIns="33867" bIns="33867" rtlCol="0" anchor="ctr"/>
            <a:lstStyle/>
            <a:p>
              <a:pPr algn="ctr">
                <a:lnSpc>
                  <a:spcPts val="2361"/>
                </a:lnSpc>
              </a:pPr>
              <a:endParaRPr sz="1200"/>
            </a:p>
          </p:txBody>
        </p:sp>
      </p:grpSp>
      <p:sp>
        <p:nvSpPr>
          <p:cNvPr id="6" name="Freeform 6"/>
          <p:cNvSpPr/>
          <p:nvPr/>
        </p:nvSpPr>
        <p:spPr>
          <a:xfrm rot="5400000">
            <a:off x="631774" y="-631774"/>
            <a:ext cx="3851794" cy="5115342"/>
          </a:xfrm>
          <a:custGeom>
            <a:avLst/>
            <a:gdLst/>
            <a:ahLst/>
            <a:cxnLst/>
            <a:rect l="l" t="t" r="r" b="b"/>
            <a:pathLst>
              <a:path w="5777691" h="7673013">
                <a:moveTo>
                  <a:pt x="0" y="0"/>
                </a:moveTo>
                <a:lnTo>
                  <a:pt x="5777691" y="0"/>
                </a:lnTo>
                <a:lnTo>
                  <a:pt x="5777691" y="7673013"/>
                </a:lnTo>
                <a:lnTo>
                  <a:pt x="0" y="7673013"/>
                </a:lnTo>
                <a:lnTo>
                  <a:pt x="0" y="0"/>
                </a:lnTo>
                <a:close/>
              </a:path>
            </a:pathLst>
          </a:custGeom>
          <a:blipFill>
            <a:blip r:embed="rId3">
              <a:extLst>
                <a:ext uri="{96DAC541-7B7A-43D3-8B79-37D633B846F1}">
                  <asvg:svgBlip xmlns:asvg="http://schemas.microsoft.com/office/drawing/2016/SVG/main" r:embed="rId4"/>
                </a:ext>
              </a:extLst>
            </a:blip>
            <a:stretch>
              <a:fillRect l="-54940" b="-335"/>
            </a:stretch>
          </a:blipFill>
        </p:spPr>
      </p:sp>
      <p:grpSp>
        <p:nvGrpSpPr>
          <p:cNvPr id="7" name="Group 7"/>
          <p:cNvGrpSpPr/>
          <p:nvPr/>
        </p:nvGrpSpPr>
        <p:grpSpPr>
          <a:xfrm>
            <a:off x="901752" y="1415360"/>
            <a:ext cx="4445805" cy="444580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FFFFFF"/>
              </a:solidFill>
              <a:prstDash val="dash"/>
              <a:miter/>
            </a:ln>
          </p:spPr>
        </p:sp>
        <p:sp>
          <p:nvSpPr>
            <p:cNvPr id="9" name="TextBox 9"/>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10" name="Group 10"/>
          <p:cNvGrpSpPr/>
          <p:nvPr/>
        </p:nvGrpSpPr>
        <p:grpSpPr>
          <a:xfrm>
            <a:off x="1064438" y="1578046"/>
            <a:ext cx="4120433" cy="4120433"/>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E0E6">
                    <a:alpha val="100000"/>
                  </a:srgbClr>
                </a:gs>
                <a:gs pos="100000">
                  <a:srgbClr val="004AAD">
                    <a:alpha val="100000"/>
                  </a:srgbClr>
                </a:gs>
              </a:gsLst>
              <a:lin ang="0"/>
            </a:gradFill>
          </p:spPr>
        </p:sp>
        <p:sp>
          <p:nvSpPr>
            <p:cNvPr id="12" name="TextBox 12"/>
            <p:cNvSpPr txBox="1"/>
            <p:nvPr/>
          </p:nvSpPr>
          <p:spPr>
            <a:xfrm>
              <a:off x="76200" y="38100"/>
              <a:ext cx="660400" cy="698500"/>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13" name="Group 13"/>
          <p:cNvGrpSpPr>
            <a:grpSpLocks noChangeAspect="1"/>
          </p:cNvGrpSpPr>
          <p:nvPr/>
        </p:nvGrpSpPr>
        <p:grpSpPr>
          <a:xfrm>
            <a:off x="1474743" y="1988351"/>
            <a:ext cx="3299823" cy="3299823"/>
            <a:chOff x="0" y="0"/>
            <a:chExt cx="14840029" cy="14840029"/>
          </a:xfrm>
        </p:grpSpPr>
        <p:sp>
          <p:nvSpPr>
            <p:cNvPr id="14" name="Freeform 14"/>
            <p:cNvSpPr/>
            <p:nvPr/>
          </p:nvSpPr>
          <p:spPr>
            <a:xfrm>
              <a:off x="-366471" y="-11891"/>
              <a:ext cx="15572971" cy="14863810"/>
            </a:xfrm>
            <a:custGeom>
              <a:avLst/>
              <a:gdLst/>
              <a:ahLst/>
              <a:cxnLst/>
              <a:rect l="l" t="t" r="r" b="b"/>
              <a:pathLst>
                <a:path w="15572971" h="14863810">
                  <a:moveTo>
                    <a:pt x="7786486" y="11891"/>
                  </a:moveTo>
                  <a:cubicBezTo>
                    <a:pt x="5127664" y="0"/>
                    <a:pt x="2665709" y="1411641"/>
                    <a:pt x="1332855" y="3712286"/>
                  </a:cubicBezTo>
                  <a:cubicBezTo>
                    <a:pt x="0" y="6012931"/>
                    <a:pt x="0" y="8850880"/>
                    <a:pt x="1332855" y="11151525"/>
                  </a:cubicBezTo>
                  <a:cubicBezTo>
                    <a:pt x="2665709" y="13452170"/>
                    <a:pt x="5127664" y="14863811"/>
                    <a:pt x="7786486" y="14851920"/>
                  </a:cubicBezTo>
                  <a:cubicBezTo>
                    <a:pt x="10445306" y="14863811"/>
                    <a:pt x="12907262" y="13452170"/>
                    <a:pt x="14240117" y="11151525"/>
                  </a:cubicBezTo>
                  <a:cubicBezTo>
                    <a:pt x="15572971" y="8850880"/>
                    <a:pt x="15572971" y="6012931"/>
                    <a:pt x="14240117" y="3712286"/>
                  </a:cubicBezTo>
                  <a:cubicBezTo>
                    <a:pt x="12907262" y="1411641"/>
                    <a:pt x="10445306" y="0"/>
                    <a:pt x="7786486" y="11891"/>
                  </a:cubicBezTo>
                  <a:close/>
                </a:path>
              </a:pathLst>
            </a:custGeom>
            <a:gradFill rotWithShape="1">
              <a:gsLst>
                <a:gs pos="0">
                  <a:srgbClr val="0696DA">
                    <a:alpha val="100000"/>
                  </a:srgbClr>
                </a:gs>
                <a:gs pos="100000">
                  <a:srgbClr val="0755A7">
                    <a:alpha val="100000"/>
                  </a:srgbClr>
                </a:gs>
              </a:gsLst>
              <a:path path="circle">
                <a:fillToRect l="50000" t="50000" r="50000" b="50000"/>
              </a:path>
            </a:gradFill>
          </p:spPr>
        </p:sp>
        <p:sp>
          <p:nvSpPr>
            <p:cNvPr id="15" name="Freeform 15"/>
            <p:cNvSpPr/>
            <p:nvPr/>
          </p:nvSpPr>
          <p:spPr>
            <a:xfrm>
              <a:off x="-156193" y="188812"/>
              <a:ext cx="15152415" cy="14462405"/>
            </a:xfrm>
            <a:custGeom>
              <a:avLst/>
              <a:gdLst/>
              <a:ahLst/>
              <a:cxnLst/>
              <a:rect l="l" t="t" r="r" b="b"/>
              <a:pathLst>
                <a:path w="15152415" h="14462405">
                  <a:moveTo>
                    <a:pt x="7576208" y="11570"/>
                  </a:moveTo>
                  <a:cubicBezTo>
                    <a:pt x="4989189" y="0"/>
                    <a:pt x="2593721" y="1373519"/>
                    <a:pt x="1296860" y="3612034"/>
                  </a:cubicBezTo>
                  <a:cubicBezTo>
                    <a:pt x="0" y="5850548"/>
                    <a:pt x="0" y="8611857"/>
                    <a:pt x="1296860" y="10850372"/>
                  </a:cubicBezTo>
                  <a:cubicBezTo>
                    <a:pt x="2593721" y="13088886"/>
                    <a:pt x="4989189" y="14462405"/>
                    <a:pt x="7576208" y="14450835"/>
                  </a:cubicBezTo>
                  <a:cubicBezTo>
                    <a:pt x="10163226" y="14462405"/>
                    <a:pt x="12558694" y="13088886"/>
                    <a:pt x="13855555" y="10850372"/>
                  </a:cubicBezTo>
                  <a:cubicBezTo>
                    <a:pt x="15152416" y="8611857"/>
                    <a:pt x="15152416" y="5850548"/>
                    <a:pt x="13855555" y="3612034"/>
                  </a:cubicBezTo>
                  <a:cubicBezTo>
                    <a:pt x="12558694" y="1373519"/>
                    <a:pt x="10163226" y="0"/>
                    <a:pt x="7576208" y="11570"/>
                  </a:cubicBezTo>
                  <a:close/>
                </a:path>
              </a:pathLst>
            </a:custGeom>
            <a:solidFill>
              <a:srgbClr val="E1E1E1"/>
            </a:solidFill>
          </p:spPr>
        </p:sp>
        <p:sp>
          <p:nvSpPr>
            <p:cNvPr id="16" name="Freeform 16"/>
            <p:cNvSpPr/>
            <p:nvPr/>
          </p:nvSpPr>
          <p:spPr>
            <a:xfrm>
              <a:off x="223301" y="551024"/>
              <a:ext cx="14393427" cy="13737979"/>
            </a:xfrm>
            <a:custGeom>
              <a:avLst/>
              <a:gdLst/>
              <a:ahLst/>
              <a:cxnLst/>
              <a:rect l="l" t="t" r="r" b="b"/>
              <a:pathLst>
                <a:path w="14393427" h="13737979">
                  <a:moveTo>
                    <a:pt x="7196714" y="10990"/>
                  </a:moveTo>
                  <a:cubicBezTo>
                    <a:pt x="4739280" y="0"/>
                    <a:pt x="2463801" y="1304719"/>
                    <a:pt x="1231900" y="3431106"/>
                  </a:cubicBezTo>
                  <a:cubicBezTo>
                    <a:pt x="0" y="5557493"/>
                    <a:pt x="0" y="8180487"/>
                    <a:pt x="1231900" y="10306874"/>
                  </a:cubicBezTo>
                  <a:cubicBezTo>
                    <a:pt x="2463801" y="12433261"/>
                    <a:pt x="4739280" y="13737980"/>
                    <a:pt x="7196714" y="13726990"/>
                  </a:cubicBezTo>
                  <a:cubicBezTo>
                    <a:pt x="9654147" y="13737980"/>
                    <a:pt x="11929626" y="12433261"/>
                    <a:pt x="13161527" y="10306874"/>
                  </a:cubicBezTo>
                  <a:cubicBezTo>
                    <a:pt x="14393427" y="8180487"/>
                    <a:pt x="14393427" y="5557493"/>
                    <a:pt x="13161527" y="3431106"/>
                  </a:cubicBezTo>
                  <a:cubicBezTo>
                    <a:pt x="11929626" y="1304719"/>
                    <a:pt x="9654147" y="0"/>
                    <a:pt x="7196714" y="10990"/>
                  </a:cubicBezTo>
                  <a:close/>
                </a:path>
              </a:pathLst>
            </a:custGeom>
            <a:blipFill>
              <a:blip r:embed="rId5"/>
              <a:stretch>
                <a:fillRect l="223" r="223"/>
              </a:stretch>
            </a:blipFill>
          </p:spPr>
        </p:sp>
      </p:grpSp>
      <p:sp>
        <p:nvSpPr>
          <p:cNvPr id="17" name="Freeform 17"/>
          <p:cNvSpPr/>
          <p:nvPr/>
        </p:nvSpPr>
        <p:spPr>
          <a:xfrm flipH="1">
            <a:off x="625516" y="1188004"/>
            <a:ext cx="2450259" cy="4900518"/>
          </a:xfrm>
          <a:custGeom>
            <a:avLst/>
            <a:gdLst/>
            <a:ahLst/>
            <a:cxnLst/>
            <a:rect l="l" t="t" r="r" b="b"/>
            <a:pathLst>
              <a:path w="3675388" h="7350777">
                <a:moveTo>
                  <a:pt x="3675388" y="0"/>
                </a:moveTo>
                <a:lnTo>
                  <a:pt x="0" y="0"/>
                </a:lnTo>
                <a:lnTo>
                  <a:pt x="0" y="7350777"/>
                </a:lnTo>
                <a:lnTo>
                  <a:pt x="3675388" y="7350777"/>
                </a:lnTo>
                <a:lnTo>
                  <a:pt x="3675388"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18" name="Group 18"/>
          <p:cNvGrpSpPr/>
          <p:nvPr/>
        </p:nvGrpSpPr>
        <p:grpSpPr>
          <a:xfrm>
            <a:off x="2961051" y="5973797"/>
            <a:ext cx="229448" cy="229448"/>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BFF6"/>
            </a:solidFill>
          </p:spPr>
        </p:sp>
        <p:sp>
          <p:nvSpPr>
            <p:cNvPr id="20" name="TextBox 2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21" name="Group 21"/>
          <p:cNvGrpSpPr/>
          <p:nvPr/>
        </p:nvGrpSpPr>
        <p:grpSpPr>
          <a:xfrm>
            <a:off x="2961051" y="1088152"/>
            <a:ext cx="229448" cy="229448"/>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BFF6"/>
            </a:solidFill>
          </p:spPr>
        </p:sp>
        <p:sp>
          <p:nvSpPr>
            <p:cNvPr id="23" name="TextBox 23"/>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24" name="Group 24"/>
          <p:cNvGrpSpPr/>
          <p:nvPr/>
        </p:nvGrpSpPr>
        <p:grpSpPr>
          <a:xfrm>
            <a:off x="5157032" y="5288175"/>
            <a:ext cx="381051" cy="381051"/>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C9EF"/>
            </a:solidFill>
          </p:spPr>
        </p:sp>
        <p:sp>
          <p:nvSpPr>
            <p:cNvPr id="26" name="TextBox 26"/>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27" name="Group 27"/>
          <p:cNvGrpSpPr/>
          <p:nvPr/>
        </p:nvGrpSpPr>
        <p:grpSpPr>
          <a:xfrm>
            <a:off x="3849922" y="881598"/>
            <a:ext cx="413108" cy="413108"/>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C9EF"/>
            </a:solidFill>
          </p:spPr>
        </p:sp>
        <p:sp>
          <p:nvSpPr>
            <p:cNvPr id="29" name="TextBox 29"/>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30" name="Group 30"/>
          <p:cNvGrpSpPr/>
          <p:nvPr/>
        </p:nvGrpSpPr>
        <p:grpSpPr>
          <a:xfrm>
            <a:off x="7836284" y="3959248"/>
            <a:ext cx="6907927" cy="554513"/>
            <a:chOff x="0" y="0"/>
            <a:chExt cx="2729058" cy="219067"/>
          </a:xfrm>
        </p:grpSpPr>
        <p:sp>
          <p:nvSpPr>
            <p:cNvPr id="31" name="Freeform 31"/>
            <p:cNvSpPr/>
            <p:nvPr/>
          </p:nvSpPr>
          <p:spPr>
            <a:xfrm>
              <a:off x="0" y="0"/>
              <a:ext cx="2729058" cy="219067"/>
            </a:xfrm>
            <a:custGeom>
              <a:avLst/>
              <a:gdLst/>
              <a:ahLst/>
              <a:cxnLst/>
              <a:rect l="l" t="t" r="r" b="b"/>
              <a:pathLst>
                <a:path w="2729058" h="219067">
                  <a:moveTo>
                    <a:pt x="74715" y="0"/>
                  </a:moveTo>
                  <a:lnTo>
                    <a:pt x="2654342" y="0"/>
                  </a:lnTo>
                  <a:cubicBezTo>
                    <a:pt x="2695607" y="0"/>
                    <a:pt x="2729058" y="33451"/>
                    <a:pt x="2729058" y="74715"/>
                  </a:cubicBezTo>
                  <a:lnTo>
                    <a:pt x="2729058" y="144352"/>
                  </a:lnTo>
                  <a:cubicBezTo>
                    <a:pt x="2729058" y="164167"/>
                    <a:pt x="2721186" y="183172"/>
                    <a:pt x="2707174" y="197183"/>
                  </a:cubicBezTo>
                  <a:cubicBezTo>
                    <a:pt x="2693162" y="211195"/>
                    <a:pt x="2674158" y="219067"/>
                    <a:pt x="2654342" y="219067"/>
                  </a:cubicBezTo>
                  <a:lnTo>
                    <a:pt x="74715" y="219067"/>
                  </a:lnTo>
                  <a:cubicBezTo>
                    <a:pt x="33451" y="219067"/>
                    <a:pt x="0" y="185616"/>
                    <a:pt x="0" y="144352"/>
                  </a:cubicBezTo>
                  <a:lnTo>
                    <a:pt x="0" y="74715"/>
                  </a:lnTo>
                  <a:cubicBezTo>
                    <a:pt x="0" y="33451"/>
                    <a:pt x="33451" y="0"/>
                    <a:pt x="74715" y="0"/>
                  </a:cubicBezTo>
                  <a:close/>
                </a:path>
              </a:pathLst>
            </a:custGeom>
            <a:solidFill>
              <a:srgbClr val="FFFFFF"/>
            </a:solidFill>
          </p:spPr>
        </p:sp>
        <p:sp>
          <p:nvSpPr>
            <p:cNvPr id="32" name="TextBox 32"/>
            <p:cNvSpPr txBox="1"/>
            <p:nvPr/>
          </p:nvSpPr>
          <p:spPr>
            <a:xfrm>
              <a:off x="0" y="-38100"/>
              <a:ext cx="2729058" cy="257167"/>
            </a:xfrm>
            <a:prstGeom prst="rect">
              <a:avLst/>
            </a:prstGeom>
          </p:spPr>
          <p:txBody>
            <a:bodyPr lIns="33867" tIns="33867" rIns="33867" bIns="33867" rtlCol="0" anchor="ctr"/>
            <a:lstStyle/>
            <a:p>
              <a:pPr algn="ctr">
                <a:lnSpc>
                  <a:spcPts val="1773"/>
                </a:lnSpc>
              </a:pPr>
              <a:endParaRPr sz="1200"/>
            </a:p>
          </p:txBody>
        </p:sp>
      </p:grpSp>
      <p:sp>
        <p:nvSpPr>
          <p:cNvPr id="33" name="Freeform 33"/>
          <p:cNvSpPr/>
          <p:nvPr/>
        </p:nvSpPr>
        <p:spPr>
          <a:xfrm>
            <a:off x="11241086" y="5861166"/>
            <a:ext cx="387774" cy="387774"/>
          </a:xfrm>
          <a:custGeom>
            <a:avLst/>
            <a:gdLst/>
            <a:ahLst/>
            <a:cxnLst/>
            <a:rect l="l" t="t" r="r" b="b"/>
            <a:pathLst>
              <a:path w="581661" h="581661">
                <a:moveTo>
                  <a:pt x="0" y="0"/>
                </a:moveTo>
                <a:lnTo>
                  <a:pt x="581661" y="0"/>
                </a:lnTo>
                <a:lnTo>
                  <a:pt x="581661" y="581661"/>
                </a:lnTo>
                <a:lnTo>
                  <a:pt x="0" y="58166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34" name="Group 34"/>
          <p:cNvGrpSpPr/>
          <p:nvPr/>
        </p:nvGrpSpPr>
        <p:grpSpPr>
          <a:xfrm>
            <a:off x="4263031" y="5861166"/>
            <a:ext cx="585315" cy="585315"/>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C9EF"/>
            </a:solidFill>
          </p:spPr>
        </p:sp>
        <p:sp>
          <p:nvSpPr>
            <p:cNvPr id="36" name="TextBox 36"/>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sp>
        <p:nvSpPr>
          <p:cNvPr id="37" name="TextBox 37"/>
          <p:cNvSpPr txBox="1"/>
          <p:nvPr/>
        </p:nvSpPr>
        <p:spPr>
          <a:xfrm>
            <a:off x="3298330" y="1505947"/>
            <a:ext cx="8303929" cy="1030539"/>
          </a:xfrm>
          <a:prstGeom prst="rect">
            <a:avLst/>
          </a:prstGeom>
        </p:spPr>
        <p:txBody>
          <a:bodyPr lIns="0" tIns="0" rIns="0" bIns="0" rtlCol="0" anchor="t">
            <a:spAutoFit/>
          </a:bodyPr>
          <a:lstStyle/>
          <a:p>
            <a:pPr algn="r">
              <a:lnSpc>
                <a:spcPts val="8832"/>
              </a:lnSpc>
              <a:spcBef>
                <a:spcPct val="0"/>
              </a:spcBef>
            </a:pPr>
            <a:r>
              <a:rPr lang="en-US" sz="6308" dirty="0">
                <a:solidFill>
                  <a:srgbClr val="FFFFFF"/>
                </a:solidFill>
                <a:latin typeface="Arimo"/>
                <a:ea typeface="Arimo"/>
                <a:cs typeface="Arimo"/>
                <a:sym typeface="Arimo"/>
              </a:rPr>
              <a:t>Program Logic</a:t>
            </a:r>
          </a:p>
        </p:txBody>
      </p:sp>
      <p:sp>
        <p:nvSpPr>
          <p:cNvPr id="38" name="TextBox 38"/>
          <p:cNvSpPr txBox="1"/>
          <p:nvPr/>
        </p:nvSpPr>
        <p:spPr>
          <a:xfrm>
            <a:off x="5269763" y="2475905"/>
            <a:ext cx="6332496" cy="514885"/>
          </a:xfrm>
          <a:prstGeom prst="rect">
            <a:avLst/>
          </a:prstGeom>
        </p:spPr>
        <p:txBody>
          <a:bodyPr lIns="0" tIns="0" rIns="0" bIns="0" rtlCol="0" anchor="t">
            <a:spAutoFit/>
          </a:bodyPr>
          <a:lstStyle/>
          <a:p>
            <a:pPr algn="r">
              <a:lnSpc>
                <a:spcPts val="4398"/>
              </a:lnSpc>
              <a:spcBef>
                <a:spcPct val="0"/>
              </a:spcBef>
            </a:pPr>
            <a:r>
              <a:rPr lang="en-US" sz="3141">
                <a:solidFill>
                  <a:srgbClr val="86EAE9"/>
                </a:solidFill>
                <a:latin typeface="Codec Pro"/>
                <a:ea typeface="Codec Pro"/>
                <a:cs typeface="Codec Pro"/>
                <a:sym typeface="Codec Pro"/>
              </a:rPr>
              <a:t>Synerduino STM</a:t>
            </a:r>
          </a:p>
        </p:txBody>
      </p:sp>
      <p:sp>
        <p:nvSpPr>
          <p:cNvPr id="39" name="TextBox 39"/>
          <p:cNvSpPr txBox="1"/>
          <p:nvPr/>
        </p:nvSpPr>
        <p:spPr>
          <a:xfrm>
            <a:off x="7645210" y="4046593"/>
            <a:ext cx="4393552" cy="385362"/>
          </a:xfrm>
          <a:prstGeom prst="rect">
            <a:avLst/>
          </a:prstGeom>
        </p:spPr>
        <p:txBody>
          <a:bodyPr lIns="0" tIns="0" rIns="0" bIns="0" rtlCol="0" anchor="t">
            <a:spAutoFit/>
          </a:bodyPr>
          <a:lstStyle/>
          <a:p>
            <a:pPr algn="r">
              <a:lnSpc>
                <a:spcPts val="3261"/>
              </a:lnSpc>
              <a:spcBef>
                <a:spcPct val="0"/>
              </a:spcBef>
            </a:pPr>
            <a:r>
              <a:rPr lang="en-US" sz="2329" b="1" dirty="0">
                <a:solidFill>
                  <a:srgbClr val="0089DB"/>
                </a:solidFill>
                <a:latin typeface="Codec Pro Bold"/>
                <a:ea typeface="Codec Pro Bold"/>
                <a:cs typeface="Codec Pro Bold"/>
                <a:sym typeface="Codec Pro Bold"/>
              </a:rPr>
              <a:t>VERSIONS: F405, F411, H743</a:t>
            </a:r>
          </a:p>
        </p:txBody>
      </p:sp>
      <p:sp>
        <p:nvSpPr>
          <p:cNvPr id="40" name="TextBox 40"/>
          <p:cNvSpPr txBox="1"/>
          <p:nvPr/>
        </p:nvSpPr>
        <p:spPr>
          <a:xfrm>
            <a:off x="8475978" y="5966370"/>
            <a:ext cx="2643116" cy="270139"/>
          </a:xfrm>
          <a:prstGeom prst="rect">
            <a:avLst/>
          </a:prstGeom>
        </p:spPr>
        <p:txBody>
          <a:bodyPr lIns="0" tIns="0" rIns="0" bIns="0" rtlCol="0" anchor="t">
            <a:spAutoFit/>
          </a:bodyPr>
          <a:lstStyle/>
          <a:p>
            <a:pPr algn="r">
              <a:lnSpc>
                <a:spcPts val="2345"/>
              </a:lnSpc>
              <a:spcBef>
                <a:spcPct val="0"/>
              </a:spcBef>
            </a:pPr>
            <a:r>
              <a:rPr lang="en-US" sz="1675">
                <a:solidFill>
                  <a:srgbClr val="FFFFFF"/>
                </a:solidFill>
                <a:latin typeface="Codec Pro"/>
                <a:ea typeface="Codec Pro"/>
                <a:cs typeface="Codec Pro"/>
                <a:sym typeface="Codec Pro"/>
              </a:rPr>
              <a:t>www.synerflight.com</a:t>
            </a:r>
          </a:p>
        </p:txBody>
      </p:sp>
      <p:sp>
        <p:nvSpPr>
          <p:cNvPr id="41" name="TextBox 41"/>
          <p:cNvSpPr txBox="1"/>
          <p:nvPr/>
        </p:nvSpPr>
        <p:spPr>
          <a:xfrm>
            <a:off x="9303328" y="5749619"/>
            <a:ext cx="1815766" cy="211405"/>
          </a:xfrm>
          <a:prstGeom prst="rect">
            <a:avLst/>
          </a:prstGeom>
        </p:spPr>
        <p:txBody>
          <a:bodyPr lIns="0" tIns="0" rIns="0" bIns="0" rtlCol="0" anchor="t">
            <a:spAutoFit/>
          </a:bodyPr>
          <a:lstStyle/>
          <a:p>
            <a:pPr algn="r">
              <a:lnSpc>
                <a:spcPts val="1839"/>
              </a:lnSpc>
              <a:spcBef>
                <a:spcPct val="0"/>
              </a:spcBef>
            </a:pPr>
            <a:r>
              <a:rPr lang="en-US" sz="1313">
                <a:solidFill>
                  <a:srgbClr val="FFFFFF"/>
                </a:solidFill>
                <a:latin typeface="Canva Sans"/>
                <a:ea typeface="Canva Sans"/>
                <a:cs typeface="Canva Sans"/>
                <a:sym typeface="Canva Sans"/>
              </a:rPr>
              <a:t>For more Information: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337184" y="394865"/>
            <a:ext cx="11517633" cy="581870"/>
            <a:chOff x="0" y="0"/>
            <a:chExt cx="4550176" cy="229875"/>
          </a:xfrm>
          <a:solidFill>
            <a:srgbClr val="00B0F0"/>
          </a:solidFill>
        </p:grpSpPr>
        <p:sp>
          <p:nvSpPr>
            <p:cNvPr id="6" name="Freeform 6"/>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7" name="TextBox 7"/>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8" name="Freeform 8"/>
          <p:cNvSpPr/>
          <p:nvPr/>
        </p:nvSpPr>
        <p:spPr>
          <a:xfrm>
            <a:off x="2159251" y="1897362"/>
            <a:ext cx="8188179" cy="4523969"/>
          </a:xfrm>
          <a:custGeom>
            <a:avLst/>
            <a:gdLst/>
            <a:ahLst/>
            <a:cxnLst/>
            <a:rect l="l" t="t" r="r" b="b"/>
            <a:pathLst>
              <a:path w="12282269" h="6785954">
                <a:moveTo>
                  <a:pt x="0" y="0"/>
                </a:moveTo>
                <a:lnTo>
                  <a:pt x="12282269" y="0"/>
                </a:lnTo>
                <a:lnTo>
                  <a:pt x="12282269" y="6785954"/>
                </a:lnTo>
                <a:lnTo>
                  <a:pt x="0" y="6785954"/>
                </a:lnTo>
                <a:lnTo>
                  <a:pt x="0" y="0"/>
                </a:lnTo>
                <a:close/>
              </a:path>
            </a:pathLst>
          </a:custGeom>
          <a:blipFill>
            <a:blip r:embed="rId2"/>
            <a:stretch>
              <a:fillRect/>
            </a:stretch>
          </a:blipFill>
        </p:spPr>
      </p:sp>
      <p:sp>
        <p:nvSpPr>
          <p:cNvPr id="9" name="TextBox 9"/>
          <p:cNvSpPr txBox="1"/>
          <p:nvPr/>
        </p:nvSpPr>
        <p:spPr>
          <a:xfrm>
            <a:off x="2717760" y="455718"/>
            <a:ext cx="6756481" cy="350802"/>
          </a:xfrm>
          <a:prstGeom prst="rect">
            <a:avLst/>
          </a:prstGeom>
        </p:spPr>
        <p:txBody>
          <a:bodyPr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SYNERDUINO STM F411 SHIELD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337184" y="394865"/>
            <a:ext cx="11517633" cy="581870"/>
            <a:chOff x="0" y="0"/>
            <a:chExt cx="4550176" cy="229875"/>
          </a:xfrm>
          <a:solidFill>
            <a:srgbClr val="00B0F0"/>
          </a:solidFill>
        </p:grpSpPr>
        <p:sp>
          <p:nvSpPr>
            <p:cNvPr id="6" name="Freeform 6"/>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7" name="TextBox 7"/>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8" name="Freeform 8"/>
          <p:cNvSpPr/>
          <p:nvPr/>
        </p:nvSpPr>
        <p:spPr>
          <a:xfrm>
            <a:off x="2229629" y="1565556"/>
            <a:ext cx="8040145" cy="4733635"/>
          </a:xfrm>
          <a:custGeom>
            <a:avLst/>
            <a:gdLst/>
            <a:ahLst/>
            <a:cxnLst/>
            <a:rect l="l" t="t" r="r" b="b"/>
            <a:pathLst>
              <a:path w="12060218" h="7100453">
                <a:moveTo>
                  <a:pt x="0" y="0"/>
                </a:moveTo>
                <a:lnTo>
                  <a:pt x="12060218" y="0"/>
                </a:lnTo>
                <a:lnTo>
                  <a:pt x="12060218" y="7100454"/>
                </a:lnTo>
                <a:lnTo>
                  <a:pt x="0" y="7100454"/>
                </a:lnTo>
                <a:lnTo>
                  <a:pt x="0" y="0"/>
                </a:lnTo>
                <a:close/>
              </a:path>
            </a:pathLst>
          </a:custGeom>
          <a:blipFill>
            <a:blip r:embed="rId2"/>
            <a:stretch>
              <a:fillRect/>
            </a:stretch>
          </a:blipFill>
        </p:spPr>
      </p:sp>
      <p:sp>
        <p:nvSpPr>
          <p:cNvPr id="9" name="TextBox 9"/>
          <p:cNvSpPr txBox="1"/>
          <p:nvPr/>
        </p:nvSpPr>
        <p:spPr>
          <a:xfrm>
            <a:off x="2717760" y="455718"/>
            <a:ext cx="6756481" cy="350802"/>
          </a:xfrm>
          <a:prstGeom prst="rect">
            <a:avLst/>
          </a:prstGeom>
        </p:spPr>
        <p:txBody>
          <a:bodyPr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SYNERDUINO STM F411 SHIELD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0C3A93D-8E15-44C7-AFAB-F04A99213985}"/>
              </a:ext>
            </a:extLst>
          </p:cNvPr>
          <p:cNvPicPr>
            <a:picLocks noChangeAspect="1"/>
          </p:cNvPicPr>
          <p:nvPr/>
        </p:nvPicPr>
        <p:blipFill>
          <a:blip r:embed="rId2"/>
          <a:stretch>
            <a:fillRect/>
          </a:stretch>
        </p:blipFill>
        <p:spPr>
          <a:xfrm>
            <a:off x="2602028" y="2242664"/>
            <a:ext cx="7188619" cy="3408310"/>
          </a:xfrm>
          <a:prstGeom prst="rect">
            <a:avLst/>
          </a:prstGeom>
        </p:spPr>
      </p:pic>
      <p:sp>
        <p:nvSpPr>
          <p:cNvPr id="6" name="Rectangle 5">
            <a:extLst>
              <a:ext uri="{FF2B5EF4-FFF2-40B4-BE49-F238E27FC236}">
                <a16:creationId xmlns:a16="http://schemas.microsoft.com/office/drawing/2014/main" id="{9A6FD609-AC1F-4E06-8E17-C0B495B8555E}"/>
              </a:ext>
            </a:extLst>
          </p:cNvPr>
          <p:cNvSpPr/>
          <p:nvPr/>
        </p:nvSpPr>
        <p:spPr>
          <a:xfrm>
            <a:off x="4786431" y="3542013"/>
            <a:ext cx="2826031" cy="894839"/>
          </a:xfrm>
          <a:prstGeom prst="rect">
            <a:avLst/>
          </a:prstGeom>
          <a:solidFill>
            <a:schemeClr val="tx1">
              <a:lumMod val="50000"/>
              <a:lumOff val="50000"/>
              <a:alpha val="84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a:extLst>
              <a:ext uri="{FF2B5EF4-FFF2-40B4-BE49-F238E27FC236}">
                <a16:creationId xmlns:a16="http://schemas.microsoft.com/office/drawing/2014/main" id="{A4D1B202-E2EA-4C40-BE3B-D38D8680745C}"/>
              </a:ext>
            </a:extLst>
          </p:cNvPr>
          <p:cNvPicPr>
            <a:picLocks noChangeAspect="1"/>
          </p:cNvPicPr>
          <p:nvPr/>
        </p:nvPicPr>
        <p:blipFill>
          <a:blip r:embed="rId3"/>
          <a:stretch>
            <a:fillRect/>
          </a:stretch>
        </p:blipFill>
        <p:spPr>
          <a:xfrm rot="5400000">
            <a:off x="5017561" y="2900747"/>
            <a:ext cx="1740358" cy="2187264"/>
          </a:xfrm>
          <a:prstGeom prst="rect">
            <a:avLst/>
          </a:prstGeom>
        </p:spPr>
      </p:pic>
      <p:sp>
        <p:nvSpPr>
          <p:cNvPr id="7" name="Subtitle 2">
            <a:extLst>
              <a:ext uri="{FF2B5EF4-FFF2-40B4-BE49-F238E27FC236}">
                <a16:creationId xmlns:a16="http://schemas.microsoft.com/office/drawing/2014/main" id="{7E88F629-03E9-43F0-904A-32B6A4964483}"/>
              </a:ext>
            </a:extLst>
          </p:cNvPr>
          <p:cNvSpPr txBox="1">
            <a:spLocks/>
          </p:cNvSpPr>
          <p:nvPr/>
        </p:nvSpPr>
        <p:spPr>
          <a:xfrm>
            <a:off x="4509255" y="1336284"/>
            <a:ext cx="3146635" cy="2226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Sensors must be covered with the provided housing glued into place using PVA white glue </a:t>
            </a:r>
          </a:p>
        </p:txBody>
      </p:sp>
      <p:cxnSp>
        <p:nvCxnSpPr>
          <p:cNvPr id="8" name="Straight Arrow Connector 7">
            <a:extLst>
              <a:ext uri="{FF2B5EF4-FFF2-40B4-BE49-F238E27FC236}">
                <a16:creationId xmlns:a16="http://schemas.microsoft.com/office/drawing/2014/main" id="{830A2B7D-87D5-41A6-A84C-0E6736C14FE7}"/>
              </a:ext>
            </a:extLst>
          </p:cNvPr>
          <p:cNvCxnSpPr>
            <a:cxnSpLocks/>
          </p:cNvCxnSpPr>
          <p:nvPr/>
        </p:nvCxnSpPr>
        <p:spPr>
          <a:xfrm>
            <a:off x="7210430" y="2050845"/>
            <a:ext cx="0" cy="1682955"/>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93719BE-7FA1-4E89-90F3-A686891F739A}"/>
              </a:ext>
            </a:extLst>
          </p:cNvPr>
          <p:cNvCxnSpPr>
            <a:cxnSpLocks/>
          </p:cNvCxnSpPr>
          <p:nvPr/>
        </p:nvCxnSpPr>
        <p:spPr>
          <a:xfrm flipV="1">
            <a:off x="4673600" y="5369816"/>
            <a:ext cx="0" cy="464857"/>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3" name="Subtitle 2">
            <a:extLst>
              <a:ext uri="{FF2B5EF4-FFF2-40B4-BE49-F238E27FC236}">
                <a16:creationId xmlns:a16="http://schemas.microsoft.com/office/drawing/2014/main" id="{54CD63F4-E033-40A3-9839-F19FE9394F67}"/>
              </a:ext>
            </a:extLst>
          </p:cNvPr>
          <p:cNvSpPr txBox="1">
            <a:spLocks/>
          </p:cNvSpPr>
          <p:nvPr/>
        </p:nvSpPr>
        <p:spPr>
          <a:xfrm>
            <a:off x="4267200" y="5895380"/>
            <a:ext cx="3098797" cy="6823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UBEC /Regulator Selection Pads</a:t>
            </a:r>
          </a:p>
        </p:txBody>
      </p:sp>
      <p:cxnSp>
        <p:nvCxnSpPr>
          <p:cNvPr id="17" name="Straight Arrow Connector 16">
            <a:extLst>
              <a:ext uri="{FF2B5EF4-FFF2-40B4-BE49-F238E27FC236}">
                <a16:creationId xmlns:a16="http://schemas.microsoft.com/office/drawing/2014/main" id="{DE709AFD-6489-4C84-BD02-BC4D2EB06F75}"/>
              </a:ext>
            </a:extLst>
          </p:cNvPr>
          <p:cNvCxnSpPr>
            <a:cxnSpLocks/>
          </p:cNvCxnSpPr>
          <p:nvPr/>
        </p:nvCxnSpPr>
        <p:spPr>
          <a:xfrm flipV="1">
            <a:off x="4013200" y="5383602"/>
            <a:ext cx="0" cy="852941"/>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8" name="Subtitle 2">
            <a:extLst>
              <a:ext uri="{FF2B5EF4-FFF2-40B4-BE49-F238E27FC236}">
                <a16:creationId xmlns:a16="http://schemas.microsoft.com/office/drawing/2014/main" id="{C2C9709A-68E0-42DE-BF8F-F132E41E4E4F}"/>
              </a:ext>
            </a:extLst>
          </p:cNvPr>
          <p:cNvSpPr txBox="1">
            <a:spLocks/>
          </p:cNvSpPr>
          <p:nvPr/>
        </p:nvSpPr>
        <p:spPr>
          <a:xfrm>
            <a:off x="3511439" y="6282692"/>
            <a:ext cx="3840044" cy="2950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ADC and Battery Monitoring</a:t>
            </a:r>
          </a:p>
        </p:txBody>
      </p:sp>
      <p:cxnSp>
        <p:nvCxnSpPr>
          <p:cNvPr id="21" name="Straight Arrow Connector 20">
            <a:extLst>
              <a:ext uri="{FF2B5EF4-FFF2-40B4-BE49-F238E27FC236}">
                <a16:creationId xmlns:a16="http://schemas.microsoft.com/office/drawing/2014/main" id="{79255983-2D5B-48C2-9C29-1EC2B6F219F8}"/>
              </a:ext>
            </a:extLst>
          </p:cNvPr>
          <p:cNvCxnSpPr>
            <a:cxnSpLocks/>
          </p:cNvCxnSpPr>
          <p:nvPr/>
        </p:nvCxnSpPr>
        <p:spPr>
          <a:xfrm flipV="1">
            <a:off x="8228721" y="5132312"/>
            <a:ext cx="10160" cy="662981"/>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2" name="Subtitle 2">
            <a:extLst>
              <a:ext uri="{FF2B5EF4-FFF2-40B4-BE49-F238E27FC236}">
                <a16:creationId xmlns:a16="http://schemas.microsoft.com/office/drawing/2014/main" id="{CC951AE7-F48B-4ECD-B112-28ECD4AB93F3}"/>
              </a:ext>
            </a:extLst>
          </p:cNvPr>
          <p:cNvSpPr txBox="1">
            <a:spLocks/>
          </p:cNvSpPr>
          <p:nvPr/>
        </p:nvSpPr>
        <p:spPr>
          <a:xfrm>
            <a:off x="10282866" y="4458722"/>
            <a:ext cx="1635857" cy="2391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PWM output headers</a:t>
            </a:r>
          </a:p>
        </p:txBody>
      </p:sp>
      <p:sp>
        <p:nvSpPr>
          <p:cNvPr id="23" name="Subtitle 2">
            <a:extLst>
              <a:ext uri="{FF2B5EF4-FFF2-40B4-BE49-F238E27FC236}">
                <a16:creationId xmlns:a16="http://schemas.microsoft.com/office/drawing/2014/main" id="{39C25DAE-E2F5-4FA5-A2EC-511E09037CB2}"/>
              </a:ext>
            </a:extLst>
          </p:cNvPr>
          <p:cNvSpPr txBox="1">
            <a:spLocks/>
          </p:cNvSpPr>
          <p:nvPr/>
        </p:nvSpPr>
        <p:spPr>
          <a:xfrm>
            <a:off x="7830556" y="1633437"/>
            <a:ext cx="2277738" cy="2391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ADC input headers</a:t>
            </a:r>
          </a:p>
        </p:txBody>
      </p:sp>
      <p:cxnSp>
        <p:nvCxnSpPr>
          <p:cNvPr id="25" name="Straight Arrow Connector 24">
            <a:extLst>
              <a:ext uri="{FF2B5EF4-FFF2-40B4-BE49-F238E27FC236}">
                <a16:creationId xmlns:a16="http://schemas.microsoft.com/office/drawing/2014/main" id="{2B7B210E-CA44-4CEF-9743-503AE32CA8BE}"/>
              </a:ext>
            </a:extLst>
          </p:cNvPr>
          <p:cNvCxnSpPr>
            <a:cxnSpLocks/>
          </p:cNvCxnSpPr>
          <p:nvPr/>
        </p:nvCxnSpPr>
        <p:spPr>
          <a:xfrm>
            <a:off x="8238881" y="1872617"/>
            <a:ext cx="0" cy="1030539"/>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C8B6F6E3-C83B-4275-91DE-70B863A0639A}"/>
              </a:ext>
            </a:extLst>
          </p:cNvPr>
          <p:cNvCxnSpPr>
            <a:cxnSpLocks/>
            <a:stCxn id="22" idx="1"/>
          </p:cNvCxnSpPr>
          <p:nvPr/>
        </p:nvCxnSpPr>
        <p:spPr>
          <a:xfrm flipH="1">
            <a:off x="8331200" y="4578312"/>
            <a:ext cx="1951665" cy="0"/>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8" name="Subtitle 2">
            <a:extLst>
              <a:ext uri="{FF2B5EF4-FFF2-40B4-BE49-F238E27FC236}">
                <a16:creationId xmlns:a16="http://schemas.microsoft.com/office/drawing/2014/main" id="{D3525398-51B7-4705-BBBC-04DBC3A63EAD}"/>
              </a:ext>
            </a:extLst>
          </p:cNvPr>
          <p:cNvSpPr txBox="1">
            <a:spLocks/>
          </p:cNvSpPr>
          <p:nvPr/>
        </p:nvSpPr>
        <p:spPr>
          <a:xfrm>
            <a:off x="10213554" y="3808042"/>
            <a:ext cx="1312222" cy="2391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UART headers</a:t>
            </a:r>
          </a:p>
        </p:txBody>
      </p:sp>
      <p:cxnSp>
        <p:nvCxnSpPr>
          <p:cNvPr id="29" name="Straight Arrow Connector 28">
            <a:extLst>
              <a:ext uri="{FF2B5EF4-FFF2-40B4-BE49-F238E27FC236}">
                <a16:creationId xmlns:a16="http://schemas.microsoft.com/office/drawing/2014/main" id="{79696400-93DF-4C92-AE7C-4DF65BE95374}"/>
              </a:ext>
            </a:extLst>
          </p:cNvPr>
          <p:cNvCxnSpPr>
            <a:cxnSpLocks/>
          </p:cNvCxnSpPr>
          <p:nvPr/>
        </p:nvCxnSpPr>
        <p:spPr>
          <a:xfrm>
            <a:off x="8839200" y="2159000"/>
            <a:ext cx="0" cy="1195140"/>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0" name="Subtitle 2">
            <a:extLst>
              <a:ext uri="{FF2B5EF4-FFF2-40B4-BE49-F238E27FC236}">
                <a16:creationId xmlns:a16="http://schemas.microsoft.com/office/drawing/2014/main" id="{11703DF3-0E49-4284-92EA-ADEC627544BF}"/>
              </a:ext>
            </a:extLst>
          </p:cNvPr>
          <p:cNvSpPr txBox="1">
            <a:spLocks/>
          </p:cNvSpPr>
          <p:nvPr/>
        </p:nvSpPr>
        <p:spPr>
          <a:xfrm>
            <a:off x="8583324" y="1900451"/>
            <a:ext cx="1781832" cy="2391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WS2811 &amp; I/O</a:t>
            </a:r>
          </a:p>
        </p:txBody>
      </p:sp>
      <p:sp>
        <p:nvSpPr>
          <p:cNvPr id="31" name="Rectangle 30">
            <a:extLst>
              <a:ext uri="{FF2B5EF4-FFF2-40B4-BE49-F238E27FC236}">
                <a16:creationId xmlns:a16="http://schemas.microsoft.com/office/drawing/2014/main" id="{66CAA11B-2901-4DC7-B4C4-59F46A378133}"/>
              </a:ext>
            </a:extLst>
          </p:cNvPr>
          <p:cNvSpPr/>
          <p:nvPr/>
        </p:nvSpPr>
        <p:spPr>
          <a:xfrm>
            <a:off x="8700275" y="3338123"/>
            <a:ext cx="387833" cy="515959"/>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5" name="Subtitle 2">
            <a:extLst>
              <a:ext uri="{FF2B5EF4-FFF2-40B4-BE49-F238E27FC236}">
                <a16:creationId xmlns:a16="http://schemas.microsoft.com/office/drawing/2014/main" id="{F930C7F7-9447-4A40-8595-0B46CC4C34D2}"/>
              </a:ext>
            </a:extLst>
          </p:cNvPr>
          <p:cNvSpPr txBox="1">
            <a:spLocks/>
          </p:cNvSpPr>
          <p:nvPr/>
        </p:nvSpPr>
        <p:spPr>
          <a:xfrm>
            <a:off x="7722846" y="5834673"/>
            <a:ext cx="1584187" cy="2391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RC1 &amp; RC2</a:t>
            </a:r>
          </a:p>
        </p:txBody>
      </p:sp>
      <p:sp>
        <p:nvSpPr>
          <p:cNvPr id="39" name="Rectangle 38">
            <a:extLst>
              <a:ext uri="{FF2B5EF4-FFF2-40B4-BE49-F238E27FC236}">
                <a16:creationId xmlns:a16="http://schemas.microsoft.com/office/drawing/2014/main" id="{45BF7A34-EC68-43AC-8D1A-F6A5AE3DFC7E}"/>
              </a:ext>
            </a:extLst>
          </p:cNvPr>
          <p:cNvSpPr/>
          <p:nvPr/>
        </p:nvSpPr>
        <p:spPr>
          <a:xfrm>
            <a:off x="8044965" y="4777255"/>
            <a:ext cx="387833" cy="27734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0" name="Rectangle 39">
            <a:extLst>
              <a:ext uri="{FF2B5EF4-FFF2-40B4-BE49-F238E27FC236}">
                <a16:creationId xmlns:a16="http://schemas.microsoft.com/office/drawing/2014/main" id="{6F993F1A-0094-48A3-8B4D-ED7EB6CC459F}"/>
              </a:ext>
            </a:extLst>
          </p:cNvPr>
          <p:cNvSpPr/>
          <p:nvPr/>
        </p:nvSpPr>
        <p:spPr>
          <a:xfrm>
            <a:off x="8044965" y="2955384"/>
            <a:ext cx="387833" cy="543641"/>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cxnSp>
        <p:nvCxnSpPr>
          <p:cNvPr id="36" name="Straight Arrow Connector 35">
            <a:extLst>
              <a:ext uri="{FF2B5EF4-FFF2-40B4-BE49-F238E27FC236}">
                <a16:creationId xmlns:a16="http://schemas.microsoft.com/office/drawing/2014/main" id="{D6AAC0E2-52EB-4D90-96CE-5F488F5F41F7}"/>
              </a:ext>
            </a:extLst>
          </p:cNvPr>
          <p:cNvCxnSpPr>
            <a:cxnSpLocks/>
          </p:cNvCxnSpPr>
          <p:nvPr/>
        </p:nvCxnSpPr>
        <p:spPr>
          <a:xfrm flipH="1" flipV="1">
            <a:off x="9124262" y="4037624"/>
            <a:ext cx="1089292" cy="19197"/>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nvGrpSpPr>
          <p:cNvPr id="69" name="Group 5">
            <a:extLst>
              <a:ext uri="{FF2B5EF4-FFF2-40B4-BE49-F238E27FC236}">
                <a16:creationId xmlns:a16="http://schemas.microsoft.com/office/drawing/2014/main" id="{1ACC48D1-7ACC-496A-9DA0-802D44A92625}"/>
              </a:ext>
            </a:extLst>
          </p:cNvPr>
          <p:cNvGrpSpPr/>
          <p:nvPr/>
        </p:nvGrpSpPr>
        <p:grpSpPr>
          <a:xfrm>
            <a:off x="337184" y="394865"/>
            <a:ext cx="11517633" cy="581870"/>
            <a:chOff x="0" y="0"/>
            <a:chExt cx="4550176" cy="229875"/>
          </a:xfrm>
          <a:solidFill>
            <a:srgbClr val="00B0F0"/>
          </a:solidFill>
        </p:grpSpPr>
        <p:sp>
          <p:nvSpPr>
            <p:cNvPr id="70" name="Freeform 6">
              <a:extLst>
                <a:ext uri="{FF2B5EF4-FFF2-40B4-BE49-F238E27FC236}">
                  <a16:creationId xmlns:a16="http://schemas.microsoft.com/office/drawing/2014/main" id="{90F413EB-2901-482E-9933-3C444B8B9FBC}"/>
                </a:ext>
              </a:extLst>
            </p:cNvPr>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71" name="TextBox 7">
              <a:extLst>
                <a:ext uri="{FF2B5EF4-FFF2-40B4-BE49-F238E27FC236}">
                  <a16:creationId xmlns:a16="http://schemas.microsoft.com/office/drawing/2014/main" id="{A5FABC17-F744-4F09-AE75-612292C17294}"/>
                </a:ext>
              </a:extLst>
            </p:cNvPr>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72" name="TextBox 9">
            <a:extLst>
              <a:ext uri="{FF2B5EF4-FFF2-40B4-BE49-F238E27FC236}">
                <a16:creationId xmlns:a16="http://schemas.microsoft.com/office/drawing/2014/main" id="{FAD0A923-E632-4AEC-858A-41DEB4CFF7A0}"/>
              </a:ext>
            </a:extLst>
          </p:cNvPr>
          <p:cNvSpPr txBox="1"/>
          <p:nvPr/>
        </p:nvSpPr>
        <p:spPr>
          <a:xfrm>
            <a:off x="2717760" y="455718"/>
            <a:ext cx="6756481" cy="350802"/>
          </a:xfrm>
          <a:prstGeom prst="rect">
            <a:avLst/>
          </a:prstGeom>
        </p:spPr>
        <p:txBody>
          <a:bodyPr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SYNERDUINO STM F405 SHIELD</a:t>
            </a:r>
          </a:p>
        </p:txBody>
      </p:sp>
    </p:spTree>
    <p:extLst>
      <p:ext uri="{BB962C8B-B14F-4D97-AF65-F5344CB8AC3E}">
        <p14:creationId xmlns:p14="http://schemas.microsoft.com/office/powerpoint/2010/main" val="3781355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337184" y="394865"/>
            <a:ext cx="11517633" cy="581870"/>
            <a:chOff x="0" y="0"/>
            <a:chExt cx="4550176" cy="229875"/>
          </a:xfrm>
          <a:solidFill>
            <a:srgbClr val="00B0F0"/>
          </a:solidFill>
        </p:grpSpPr>
        <p:sp>
          <p:nvSpPr>
            <p:cNvPr id="6" name="Freeform 6"/>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7" name="TextBox 7"/>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9" name="TextBox 9"/>
          <p:cNvSpPr txBox="1"/>
          <p:nvPr/>
        </p:nvSpPr>
        <p:spPr>
          <a:xfrm>
            <a:off x="2717760" y="455718"/>
            <a:ext cx="6756481" cy="350802"/>
          </a:xfrm>
          <a:prstGeom prst="rect">
            <a:avLst/>
          </a:prstGeom>
        </p:spPr>
        <p:txBody>
          <a:bodyPr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SYNERDUINO STM F405 SHIELD </a:t>
            </a:r>
          </a:p>
        </p:txBody>
      </p:sp>
      <p:pic>
        <p:nvPicPr>
          <p:cNvPr id="10" name="Picture 9">
            <a:extLst>
              <a:ext uri="{FF2B5EF4-FFF2-40B4-BE49-F238E27FC236}">
                <a16:creationId xmlns:a16="http://schemas.microsoft.com/office/drawing/2014/main" id="{087B2BC9-7682-4133-82C2-A6F08E11D5E7}"/>
              </a:ext>
            </a:extLst>
          </p:cNvPr>
          <p:cNvPicPr>
            <a:picLocks noChangeAspect="1"/>
          </p:cNvPicPr>
          <p:nvPr/>
        </p:nvPicPr>
        <p:blipFill>
          <a:blip r:embed="rId2"/>
          <a:stretch>
            <a:fillRect/>
          </a:stretch>
        </p:blipFill>
        <p:spPr>
          <a:xfrm>
            <a:off x="2713932" y="2209800"/>
            <a:ext cx="6475307" cy="3070111"/>
          </a:xfrm>
          <a:prstGeom prst="rect">
            <a:avLst/>
          </a:prstGeom>
        </p:spPr>
      </p:pic>
      <p:cxnSp>
        <p:nvCxnSpPr>
          <p:cNvPr id="11" name="Straight Arrow Connector 10">
            <a:extLst>
              <a:ext uri="{FF2B5EF4-FFF2-40B4-BE49-F238E27FC236}">
                <a16:creationId xmlns:a16="http://schemas.microsoft.com/office/drawing/2014/main" id="{6AFE6147-A136-40A5-A8C4-76C224272A76}"/>
              </a:ext>
            </a:extLst>
          </p:cNvPr>
          <p:cNvCxnSpPr/>
          <p:nvPr/>
        </p:nvCxnSpPr>
        <p:spPr>
          <a:xfrm flipH="1">
            <a:off x="2713932" y="2096043"/>
            <a:ext cx="6475307"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5028487-533D-4E43-88A7-59FD3CF65370}"/>
              </a:ext>
            </a:extLst>
          </p:cNvPr>
          <p:cNvCxnSpPr>
            <a:cxnSpLocks/>
          </p:cNvCxnSpPr>
          <p:nvPr/>
        </p:nvCxnSpPr>
        <p:spPr>
          <a:xfrm>
            <a:off x="2620749" y="2218388"/>
            <a:ext cx="0" cy="3089758"/>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DC6B28B-9597-40A5-8E64-92C7FB4F2AB1}"/>
              </a:ext>
            </a:extLst>
          </p:cNvPr>
          <p:cNvSpPr txBox="1"/>
          <p:nvPr/>
        </p:nvSpPr>
        <p:spPr>
          <a:xfrm>
            <a:off x="5533349" y="1807355"/>
            <a:ext cx="739805" cy="276999"/>
          </a:xfrm>
          <a:prstGeom prst="rect">
            <a:avLst/>
          </a:prstGeom>
          <a:noFill/>
        </p:spPr>
        <p:txBody>
          <a:bodyPr wrap="square" rtlCol="0">
            <a:spAutoFit/>
          </a:bodyPr>
          <a:lstStyle/>
          <a:p>
            <a:r>
              <a:rPr lang="en-PH" sz="1200" dirty="0"/>
              <a:t>138mm</a:t>
            </a:r>
          </a:p>
        </p:txBody>
      </p:sp>
      <p:sp>
        <p:nvSpPr>
          <p:cNvPr id="14" name="TextBox 13">
            <a:extLst>
              <a:ext uri="{FF2B5EF4-FFF2-40B4-BE49-F238E27FC236}">
                <a16:creationId xmlns:a16="http://schemas.microsoft.com/office/drawing/2014/main" id="{136E630B-7315-4625-A175-246F43F8A823}"/>
              </a:ext>
            </a:extLst>
          </p:cNvPr>
          <p:cNvSpPr txBox="1"/>
          <p:nvPr/>
        </p:nvSpPr>
        <p:spPr>
          <a:xfrm rot="16200000">
            <a:off x="2127736" y="3521139"/>
            <a:ext cx="739805" cy="276999"/>
          </a:xfrm>
          <a:prstGeom prst="rect">
            <a:avLst/>
          </a:prstGeom>
          <a:noFill/>
        </p:spPr>
        <p:txBody>
          <a:bodyPr wrap="square" rtlCol="0">
            <a:spAutoFit/>
          </a:bodyPr>
          <a:lstStyle/>
          <a:p>
            <a:r>
              <a:rPr lang="en-PH" sz="1200" dirty="0"/>
              <a:t>65mm</a:t>
            </a:r>
          </a:p>
        </p:txBody>
      </p:sp>
      <p:cxnSp>
        <p:nvCxnSpPr>
          <p:cNvPr id="15" name="Straight Arrow Connector 14">
            <a:extLst>
              <a:ext uri="{FF2B5EF4-FFF2-40B4-BE49-F238E27FC236}">
                <a16:creationId xmlns:a16="http://schemas.microsoft.com/office/drawing/2014/main" id="{C6D66B64-2C8A-4772-A450-C297995E0F5D}"/>
              </a:ext>
            </a:extLst>
          </p:cNvPr>
          <p:cNvCxnSpPr>
            <a:cxnSpLocks/>
          </p:cNvCxnSpPr>
          <p:nvPr/>
        </p:nvCxnSpPr>
        <p:spPr>
          <a:xfrm flipV="1">
            <a:off x="3396791" y="5090505"/>
            <a:ext cx="0" cy="43528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A5A5075-3947-4FE7-88A4-CA2610C0C5CE}"/>
              </a:ext>
            </a:extLst>
          </p:cNvPr>
          <p:cNvCxnSpPr>
            <a:cxnSpLocks/>
          </p:cNvCxnSpPr>
          <p:nvPr/>
        </p:nvCxnSpPr>
        <p:spPr>
          <a:xfrm>
            <a:off x="3079419" y="1943619"/>
            <a:ext cx="317372" cy="48604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DE17BCA-FFD9-4BED-9DF0-B9BD33231376}"/>
              </a:ext>
            </a:extLst>
          </p:cNvPr>
          <p:cNvCxnSpPr>
            <a:cxnSpLocks/>
          </p:cNvCxnSpPr>
          <p:nvPr/>
        </p:nvCxnSpPr>
        <p:spPr>
          <a:xfrm flipV="1">
            <a:off x="8523151" y="5090505"/>
            <a:ext cx="0" cy="43528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D723247-9F2C-4F68-869A-434C310428F9}"/>
              </a:ext>
            </a:extLst>
          </p:cNvPr>
          <p:cNvCxnSpPr>
            <a:cxnSpLocks/>
          </p:cNvCxnSpPr>
          <p:nvPr/>
        </p:nvCxnSpPr>
        <p:spPr>
          <a:xfrm flipH="1">
            <a:off x="3396791" y="5440952"/>
            <a:ext cx="5126361"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BD39F75-3BA2-40BD-BBD1-A9B56AF6D739}"/>
              </a:ext>
            </a:extLst>
          </p:cNvPr>
          <p:cNvSpPr txBox="1"/>
          <p:nvPr/>
        </p:nvSpPr>
        <p:spPr>
          <a:xfrm>
            <a:off x="5533349" y="5251439"/>
            <a:ext cx="739805" cy="276999"/>
          </a:xfrm>
          <a:prstGeom prst="rect">
            <a:avLst/>
          </a:prstGeom>
          <a:noFill/>
        </p:spPr>
        <p:txBody>
          <a:bodyPr wrap="square" rtlCol="0">
            <a:spAutoFit/>
          </a:bodyPr>
          <a:lstStyle/>
          <a:p>
            <a:r>
              <a:rPr lang="en-PH" sz="1200" dirty="0"/>
              <a:t>109mm</a:t>
            </a:r>
          </a:p>
        </p:txBody>
      </p:sp>
      <p:cxnSp>
        <p:nvCxnSpPr>
          <p:cNvPr id="20" name="Straight Arrow Connector 19">
            <a:extLst>
              <a:ext uri="{FF2B5EF4-FFF2-40B4-BE49-F238E27FC236}">
                <a16:creationId xmlns:a16="http://schemas.microsoft.com/office/drawing/2014/main" id="{F47743E2-9F89-4EFC-867E-49211128E16B}"/>
              </a:ext>
            </a:extLst>
          </p:cNvPr>
          <p:cNvCxnSpPr>
            <a:cxnSpLocks/>
          </p:cNvCxnSpPr>
          <p:nvPr/>
        </p:nvCxnSpPr>
        <p:spPr>
          <a:xfrm flipH="1" flipV="1">
            <a:off x="2924302" y="5115628"/>
            <a:ext cx="1" cy="76953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00053A96-39FB-4B65-9C1A-2FE4D62023B9}"/>
              </a:ext>
            </a:extLst>
          </p:cNvPr>
          <p:cNvCxnSpPr>
            <a:cxnSpLocks/>
          </p:cNvCxnSpPr>
          <p:nvPr/>
        </p:nvCxnSpPr>
        <p:spPr>
          <a:xfrm flipV="1">
            <a:off x="9021288" y="5115628"/>
            <a:ext cx="0" cy="76953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F85FEC0A-7AF1-40F5-8388-27CB2DCD24C4}"/>
              </a:ext>
            </a:extLst>
          </p:cNvPr>
          <p:cNvCxnSpPr>
            <a:cxnSpLocks/>
          </p:cNvCxnSpPr>
          <p:nvPr/>
        </p:nvCxnSpPr>
        <p:spPr>
          <a:xfrm flipH="1">
            <a:off x="2924302" y="5785209"/>
            <a:ext cx="6096986"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06E43257-A7DA-4C7A-A7C1-53F59C4B6A35}"/>
              </a:ext>
            </a:extLst>
          </p:cNvPr>
          <p:cNvSpPr txBox="1"/>
          <p:nvPr/>
        </p:nvSpPr>
        <p:spPr>
          <a:xfrm>
            <a:off x="5533349" y="5593378"/>
            <a:ext cx="739805" cy="276999"/>
          </a:xfrm>
          <a:prstGeom prst="rect">
            <a:avLst/>
          </a:prstGeom>
          <a:noFill/>
        </p:spPr>
        <p:txBody>
          <a:bodyPr wrap="square" rtlCol="0">
            <a:spAutoFit/>
          </a:bodyPr>
          <a:lstStyle/>
          <a:p>
            <a:r>
              <a:rPr lang="en-PH" sz="1200" dirty="0"/>
              <a:t>130mm</a:t>
            </a:r>
          </a:p>
        </p:txBody>
      </p:sp>
      <p:cxnSp>
        <p:nvCxnSpPr>
          <p:cNvPr id="24" name="Straight Arrow Connector 23">
            <a:extLst>
              <a:ext uri="{FF2B5EF4-FFF2-40B4-BE49-F238E27FC236}">
                <a16:creationId xmlns:a16="http://schemas.microsoft.com/office/drawing/2014/main" id="{05D8A7AC-52A8-48EA-890C-A935840F6605}"/>
              </a:ext>
            </a:extLst>
          </p:cNvPr>
          <p:cNvCxnSpPr>
            <a:cxnSpLocks/>
          </p:cNvCxnSpPr>
          <p:nvPr/>
        </p:nvCxnSpPr>
        <p:spPr>
          <a:xfrm flipH="1">
            <a:off x="8999207" y="5115628"/>
            <a:ext cx="452895"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E63E927-23AB-48CC-AD47-D90F3BC3C1BC}"/>
              </a:ext>
            </a:extLst>
          </p:cNvPr>
          <p:cNvCxnSpPr>
            <a:cxnSpLocks/>
          </p:cNvCxnSpPr>
          <p:nvPr/>
        </p:nvCxnSpPr>
        <p:spPr>
          <a:xfrm flipH="1" flipV="1">
            <a:off x="8993033" y="2429660"/>
            <a:ext cx="459069" cy="477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3EB417B6-1BE2-44DE-9BA0-D391155F6C92}"/>
              </a:ext>
            </a:extLst>
          </p:cNvPr>
          <p:cNvCxnSpPr>
            <a:cxnSpLocks/>
          </p:cNvCxnSpPr>
          <p:nvPr/>
        </p:nvCxnSpPr>
        <p:spPr>
          <a:xfrm>
            <a:off x="9441165" y="2434434"/>
            <a:ext cx="6174" cy="2681194"/>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D94C588A-37B2-4CD5-866B-6E8442D36AC2}"/>
              </a:ext>
            </a:extLst>
          </p:cNvPr>
          <p:cNvSpPr txBox="1"/>
          <p:nvPr/>
        </p:nvSpPr>
        <p:spPr>
          <a:xfrm rot="16200000">
            <a:off x="8976106" y="3512071"/>
            <a:ext cx="739805" cy="276999"/>
          </a:xfrm>
          <a:prstGeom prst="rect">
            <a:avLst/>
          </a:prstGeom>
          <a:noFill/>
        </p:spPr>
        <p:txBody>
          <a:bodyPr wrap="square" rtlCol="0">
            <a:spAutoFit/>
          </a:bodyPr>
          <a:lstStyle/>
          <a:p>
            <a:r>
              <a:rPr lang="en-PH" sz="1200" dirty="0"/>
              <a:t>57.5mm</a:t>
            </a:r>
          </a:p>
        </p:txBody>
      </p:sp>
      <p:sp>
        <p:nvSpPr>
          <p:cNvPr id="28" name="TextBox 27">
            <a:extLst>
              <a:ext uri="{FF2B5EF4-FFF2-40B4-BE49-F238E27FC236}">
                <a16:creationId xmlns:a16="http://schemas.microsoft.com/office/drawing/2014/main" id="{60C46C3D-C922-4E67-B053-B65E9D148A90}"/>
              </a:ext>
            </a:extLst>
          </p:cNvPr>
          <p:cNvSpPr txBox="1"/>
          <p:nvPr/>
        </p:nvSpPr>
        <p:spPr>
          <a:xfrm>
            <a:off x="3511718" y="1739723"/>
            <a:ext cx="739805" cy="276999"/>
          </a:xfrm>
          <a:prstGeom prst="rect">
            <a:avLst/>
          </a:prstGeom>
          <a:noFill/>
        </p:spPr>
        <p:txBody>
          <a:bodyPr wrap="square" rtlCol="0">
            <a:spAutoFit/>
          </a:bodyPr>
          <a:lstStyle/>
          <a:p>
            <a:r>
              <a:rPr lang="en-PH" sz="1200" dirty="0"/>
              <a:t>3mm</a:t>
            </a:r>
          </a:p>
        </p:txBody>
      </p:sp>
      <p:cxnSp>
        <p:nvCxnSpPr>
          <p:cNvPr id="29" name="Straight Arrow Connector 28">
            <a:extLst>
              <a:ext uri="{FF2B5EF4-FFF2-40B4-BE49-F238E27FC236}">
                <a16:creationId xmlns:a16="http://schemas.microsoft.com/office/drawing/2014/main" id="{C273EC3A-3E90-46F9-A0D4-36A16BFF36E2}"/>
              </a:ext>
            </a:extLst>
          </p:cNvPr>
          <p:cNvCxnSpPr>
            <a:cxnSpLocks/>
          </p:cNvCxnSpPr>
          <p:nvPr/>
        </p:nvCxnSpPr>
        <p:spPr>
          <a:xfrm>
            <a:off x="2564561" y="1930465"/>
            <a:ext cx="316917" cy="50539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549C6BF-999B-4B42-B444-E42772E812CB}"/>
              </a:ext>
            </a:extLst>
          </p:cNvPr>
          <p:cNvSpPr txBox="1"/>
          <p:nvPr/>
        </p:nvSpPr>
        <p:spPr>
          <a:xfrm>
            <a:off x="2283425" y="1757224"/>
            <a:ext cx="739805" cy="276999"/>
          </a:xfrm>
          <a:prstGeom prst="rect">
            <a:avLst/>
          </a:prstGeom>
          <a:noFill/>
        </p:spPr>
        <p:txBody>
          <a:bodyPr wrap="square" rtlCol="0">
            <a:spAutoFit/>
          </a:bodyPr>
          <a:lstStyle/>
          <a:p>
            <a:r>
              <a:rPr lang="en-PH" sz="1200" dirty="0"/>
              <a:t>5mm</a:t>
            </a:r>
          </a:p>
        </p:txBody>
      </p:sp>
      <p:cxnSp>
        <p:nvCxnSpPr>
          <p:cNvPr id="31" name="Straight Arrow Connector 30">
            <a:extLst>
              <a:ext uri="{FF2B5EF4-FFF2-40B4-BE49-F238E27FC236}">
                <a16:creationId xmlns:a16="http://schemas.microsoft.com/office/drawing/2014/main" id="{109761E7-5E72-4908-89FD-8D435486DB3F}"/>
              </a:ext>
            </a:extLst>
          </p:cNvPr>
          <p:cNvCxnSpPr>
            <a:cxnSpLocks/>
          </p:cNvCxnSpPr>
          <p:nvPr/>
        </p:nvCxnSpPr>
        <p:spPr>
          <a:xfrm>
            <a:off x="3834754" y="1929236"/>
            <a:ext cx="515893" cy="75408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966B8122-A166-4A2F-BC3A-D4456B195A30}"/>
              </a:ext>
            </a:extLst>
          </p:cNvPr>
          <p:cNvSpPr txBox="1"/>
          <p:nvPr/>
        </p:nvSpPr>
        <p:spPr>
          <a:xfrm>
            <a:off x="2829364" y="1739723"/>
            <a:ext cx="739805" cy="276999"/>
          </a:xfrm>
          <a:prstGeom prst="rect">
            <a:avLst/>
          </a:prstGeom>
          <a:noFill/>
        </p:spPr>
        <p:txBody>
          <a:bodyPr wrap="square" rtlCol="0">
            <a:spAutoFit/>
          </a:bodyPr>
          <a:lstStyle/>
          <a:p>
            <a:r>
              <a:rPr lang="en-PH" sz="1200" dirty="0"/>
              <a:t>3mm</a:t>
            </a:r>
          </a:p>
        </p:txBody>
      </p:sp>
      <p:cxnSp>
        <p:nvCxnSpPr>
          <p:cNvPr id="33" name="Straight Arrow Connector 32">
            <a:extLst>
              <a:ext uri="{FF2B5EF4-FFF2-40B4-BE49-F238E27FC236}">
                <a16:creationId xmlns:a16="http://schemas.microsoft.com/office/drawing/2014/main" id="{65242EEA-CFB9-41CB-BB57-C9A33F1F72E7}"/>
              </a:ext>
            </a:extLst>
          </p:cNvPr>
          <p:cNvCxnSpPr>
            <a:cxnSpLocks/>
          </p:cNvCxnSpPr>
          <p:nvPr/>
        </p:nvCxnSpPr>
        <p:spPr>
          <a:xfrm>
            <a:off x="7357216" y="1880558"/>
            <a:ext cx="515893" cy="75408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CE0401AF-B74B-401D-885A-28AE9DC3DBA3}"/>
              </a:ext>
            </a:extLst>
          </p:cNvPr>
          <p:cNvCxnSpPr>
            <a:cxnSpLocks/>
          </p:cNvCxnSpPr>
          <p:nvPr/>
        </p:nvCxnSpPr>
        <p:spPr>
          <a:xfrm>
            <a:off x="8175124" y="1880335"/>
            <a:ext cx="369173" cy="55997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7018618F-843D-4228-8F03-0967004404B8}"/>
              </a:ext>
            </a:extLst>
          </p:cNvPr>
          <p:cNvSpPr txBox="1"/>
          <p:nvPr/>
        </p:nvSpPr>
        <p:spPr>
          <a:xfrm>
            <a:off x="7066340" y="1680412"/>
            <a:ext cx="739805" cy="276999"/>
          </a:xfrm>
          <a:prstGeom prst="rect">
            <a:avLst/>
          </a:prstGeom>
          <a:noFill/>
        </p:spPr>
        <p:txBody>
          <a:bodyPr wrap="square" rtlCol="0">
            <a:spAutoFit/>
          </a:bodyPr>
          <a:lstStyle/>
          <a:p>
            <a:r>
              <a:rPr lang="en-PH" sz="1200" dirty="0"/>
              <a:t>3mm</a:t>
            </a:r>
          </a:p>
        </p:txBody>
      </p:sp>
      <p:sp>
        <p:nvSpPr>
          <p:cNvPr id="36" name="TextBox 35">
            <a:extLst>
              <a:ext uri="{FF2B5EF4-FFF2-40B4-BE49-F238E27FC236}">
                <a16:creationId xmlns:a16="http://schemas.microsoft.com/office/drawing/2014/main" id="{540E694D-9975-4475-A57A-B09C4215BCD0}"/>
              </a:ext>
            </a:extLst>
          </p:cNvPr>
          <p:cNvSpPr txBox="1"/>
          <p:nvPr/>
        </p:nvSpPr>
        <p:spPr>
          <a:xfrm>
            <a:off x="7859525" y="1690496"/>
            <a:ext cx="739805" cy="276999"/>
          </a:xfrm>
          <a:prstGeom prst="rect">
            <a:avLst/>
          </a:prstGeom>
          <a:noFill/>
        </p:spPr>
        <p:txBody>
          <a:bodyPr wrap="square" rtlCol="0">
            <a:spAutoFit/>
          </a:bodyPr>
          <a:lstStyle/>
          <a:p>
            <a:r>
              <a:rPr lang="en-PH" sz="1200" dirty="0"/>
              <a:t>3mm</a:t>
            </a:r>
          </a:p>
        </p:txBody>
      </p:sp>
      <p:sp>
        <p:nvSpPr>
          <p:cNvPr id="37" name="Subtitle 2">
            <a:extLst>
              <a:ext uri="{FF2B5EF4-FFF2-40B4-BE49-F238E27FC236}">
                <a16:creationId xmlns:a16="http://schemas.microsoft.com/office/drawing/2014/main" id="{68D491C5-871E-4126-8A5F-5FA32B9C6873}"/>
              </a:ext>
            </a:extLst>
          </p:cNvPr>
          <p:cNvSpPr txBox="1">
            <a:spLocks/>
          </p:cNvSpPr>
          <p:nvPr/>
        </p:nvSpPr>
        <p:spPr>
          <a:xfrm>
            <a:off x="1964176" y="1537962"/>
            <a:ext cx="4278662" cy="3260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67" dirty="0"/>
              <a:t>SYNERDUINO STM F405</a:t>
            </a:r>
          </a:p>
        </p:txBody>
      </p:sp>
    </p:spTree>
    <p:extLst>
      <p:ext uri="{BB962C8B-B14F-4D97-AF65-F5344CB8AC3E}">
        <p14:creationId xmlns:p14="http://schemas.microsoft.com/office/powerpoint/2010/main" val="2177289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005DCA6-FA62-4628-8AB7-9F2DDA527406}"/>
              </a:ext>
            </a:extLst>
          </p:cNvPr>
          <p:cNvPicPr>
            <a:picLocks noChangeAspect="1"/>
          </p:cNvPicPr>
          <p:nvPr/>
        </p:nvPicPr>
        <p:blipFill>
          <a:blip r:embed="rId2"/>
          <a:stretch>
            <a:fillRect/>
          </a:stretch>
        </p:blipFill>
        <p:spPr>
          <a:xfrm>
            <a:off x="2738503" y="2128972"/>
            <a:ext cx="7310847" cy="3496937"/>
          </a:xfrm>
          <a:prstGeom prst="rect">
            <a:avLst/>
          </a:prstGeom>
        </p:spPr>
      </p:pic>
      <p:pic>
        <p:nvPicPr>
          <p:cNvPr id="3" name="Picture 2">
            <a:extLst>
              <a:ext uri="{FF2B5EF4-FFF2-40B4-BE49-F238E27FC236}">
                <a16:creationId xmlns:a16="http://schemas.microsoft.com/office/drawing/2014/main" id="{4FFB639E-19C6-4E4B-917A-D9D73A4DE1FA}"/>
              </a:ext>
            </a:extLst>
          </p:cNvPr>
          <p:cNvPicPr>
            <a:picLocks noChangeAspect="1"/>
          </p:cNvPicPr>
          <p:nvPr/>
        </p:nvPicPr>
        <p:blipFill>
          <a:blip r:embed="rId3"/>
          <a:stretch>
            <a:fillRect/>
          </a:stretch>
        </p:blipFill>
        <p:spPr>
          <a:xfrm rot="5400000">
            <a:off x="5378930" y="2170722"/>
            <a:ext cx="2156713" cy="3518714"/>
          </a:xfrm>
          <a:prstGeom prst="rect">
            <a:avLst/>
          </a:prstGeom>
        </p:spPr>
      </p:pic>
      <p:cxnSp>
        <p:nvCxnSpPr>
          <p:cNvPr id="5" name="Straight Arrow Connector 4">
            <a:extLst>
              <a:ext uri="{FF2B5EF4-FFF2-40B4-BE49-F238E27FC236}">
                <a16:creationId xmlns:a16="http://schemas.microsoft.com/office/drawing/2014/main" id="{E10AB68B-0DD4-43D0-B447-02DDAEF46404}"/>
              </a:ext>
            </a:extLst>
          </p:cNvPr>
          <p:cNvCxnSpPr>
            <a:cxnSpLocks/>
          </p:cNvCxnSpPr>
          <p:nvPr/>
        </p:nvCxnSpPr>
        <p:spPr>
          <a:xfrm flipV="1">
            <a:off x="4826000" y="5257800"/>
            <a:ext cx="0" cy="600916"/>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241E3A73-EF99-42CC-9CBA-A73B779AF705}"/>
              </a:ext>
            </a:extLst>
          </p:cNvPr>
          <p:cNvCxnSpPr>
            <a:cxnSpLocks/>
          </p:cNvCxnSpPr>
          <p:nvPr/>
        </p:nvCxnSpPr>
        <p:spPr>
          <a:xfrm flipV="1">
            <a:off x="4165600" y="5257801"/>
            <a:ext cx="0" cy="859199"/>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7" name="Subtitle 2">
            <a:extLst>
              <a:ext uri="{FF2B5EF4-FFF2-40B4-BE49-F238E27FC236}">
                <a16:creationId xmlns:a16="http://schemas.microsoft.com/office/drawing/2014/main" id="{A9E8FB4A-2D1B-4DD3-90EB-D992A576EB35}"/>
              </a:ext>
            </a:extLst>
          </p:cNvPr>
          <p:cNvSpPr txBox="1">
            <a:spLocks/>
          </p:cNvSpPr>
          <p:nvPr/>
        </p:nvSpPr>
        <p:spPr>
          <a:xfrm>
            <a:off x="3810000" y="6147406"/>
            <a:ext cx="4030830" cy="20512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ADC and Battery Monitoring</a:t>
            </a:r>
          </a:p>
        </p:txBody>
      </p:sp>
      <p:sp>
        <p:nvSpPr>
          <p:cNvPr id="8" name="Subtitle 2">
            <a:extLst>
              <a:ext uri="{FF2B5EF4-FFF2-40B4-BE49-F238E27FC236}">
                <a16:creationId xmlns:a16="http://schemas.microsoft.com/office/drawing/2014/main" id="{752FA7C4-4557-4ADB-BDE7-28A801C58A59}"/>
              </a:ext>
            </a:extLst>
          </p:cNvPr>
          <p:cNvSpPr txBox="1">
            <a:spLocks/>
          </p:cNvSpPr>
          <p:nvPr/>
        </p:nvSpPr>
        <p:spPr>
          <a:xfrm>
            <a:off x="4552215" y="5850764"/>
            <a:ext cx="3169385" cy="3739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UBEC /Regulator Selection Pads</a:t>
            </a:r>
          </a:p>
        </p:txBody>
      </p:sp>
      <p:cxnSp>
        <p:nvCxnSpPr>
          <p:cNvPr id="9" name="Straight Arrow Connector 8">
            <a:extLst>
              <a:ext uri="{FF2B5EF4-FFF2-40B4-BE49-F238E27FC236}">
                <a16:creationId xmlns:a16="http://schemas.microsoft.com/office/drawing/2014/main" id="{2A67F141-7CD9-4AAB-9079-0194190CABD8}"/>
              </a:ext>
            </a:extLst>
          </p:cNvPr>
          <p:cNvCxnSpPr>
            <a:cxnSpLocks/>
          </p:cNvCxnSpPr>
          <p:nvPr/>
        </p:nvCxnSpPr>
        <p:spPr>
          <a:xfrm flipV="1">
            <a:off x="8534400" y="5054737"/>
            <a:ext cx="0" cy="827588"/>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0" name="Subtitle 2">
            <a:extLst>
              <a:ext uri="{FF2B5EF4-FFF2-40B4-BE49-F238E27FC236}">
                <a16:creationId xmlns:a16="http://schemas.microsoft.com/office/drawing/2014/main" id="{46561A1F-76F4-4939-BBD6-751EBE4A0B3E}"/>
              </a:ext>
            </a:extLst>
          </p:cNvPr>
          <p:cNvSpPr txBox="1">
            <a:spLocks/>
          </p:cNvSpPr>
          <p:nvPr/>
        </p:nvSpPr>
        <p:spPr>
          <a:xfrm>
            <a:off x="10049349" y="3478757"/>
            <a:ext cx="2335276" cy="2255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PWM output headers</a:t>
            </a:r>
          </a:p>
        </p:txBody>
      </p:sp>
      <p:sp>
        <p:nvSpPr>
          <p:cNvPr id="11" name="Subtitle 2">
            <a:extLst>
              <a:ext uri="{FF2B5EF4-FFF2-40B4-BE49-F238E27FC236}">
                <a16:creationId xmlns:a16="http://schemas.microsoft.com/office/drawing/2014/main" id="{BE49E86E-ECAC-4383-91C7-8417B3579105}"/>
              </a:ext>
            </a:extLst>
          </p:cNvPr>
          <p:cNvSpPr txBox="1">
            <a:spLocks/>
          </p:cNvSpPr>
          <p:nvPr/>
        </p:nvSpPr>
        <p:spPr>
          <a:xfrm>
            <a:off x="7633102" y="1327267"/>
            <a:ext cx="2335276" cy="2255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ADC input headers</a:t>
            </a:r>
          </a:p>
        </p:txBody>
      </p:sp>
      <p:cxnSp>
        <p:nvCxnSpPr>
          <p:cNvPr id="12" name="Straight Arrow Connector 11">
            <a:extLst>
              <a:ext uri="{FF2B5EF4-FFF2-40B4-BE49-F238E27FC236}">
                <a16:creationId xmlns:a16="http://schemas.microsoft.com/office/drawing/2014/main" id="{263D550E-D76B-40CF-9338-AEA4EDA5BD13}"/>
              </a:ext>
            </a:extLst>
          </p:cNvPr>
          <p:cNvCxnSpPr>
            <a:cxnSpLocks/>
          </p:cNvCxnSpPr>
          <p:nvPr/>
        </p:nvCxnSpPr>
        <p:spPr>
          <a:xfrm>
            <a:off x="8431107" y="1619050"/>
            <a:ext cx="9872" cy="1217755"/>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37B9DD5-6D89-40DF-9A46-7A7D94ABD651}"/>
              </a:ext>
            </a:extLst>
          </p:cNvPr>
          <p:cNvCxnSpPr>
            <a:cxnSpLocks/>
          </p:cNvCxnSpPr>
          <p:nvPr/>
        </p:nvCxnSpPr>
        <p:spPr>
          <a:xfrm flipH="1">
            <a:off x="9452618" y="4057717"/>
            <a:ext cx="726498" cy="0"/>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5" name="Subtitle 2">
            <a:extLst>
              <a:ext uri="{FF2B5EF4-FFF2-40B4-BE49-F238E27FC236}">
                <a16:creationId xmlns:a16="http://schemas.microsoft.com/office/drawing/2014/main" id="{67084C85-8DE1-4ED6-8E70-E1864E0EC54D}"/>
              </a:ext>
            </a:extLst>
          </p:cNvPr>
          <p:cNvSpPr txBox="1">
            <a:spLocks/>
          </p:cNvSpPr>
          <p:nvPr/>
        </p:nvSpPr>
        <p:spPr>
          <a:xfrm>
            <a:off x="10196049" y="3915007"/>
            <a:ext cx="2335276" cy="2255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UART headers</a:t>
            </a:r>
          </a:p>
        </p:txBody>
      </p:sp>
      <p:cxnSp>
        <p:nvCxnSpPr>
          <p:cNvPr id="17" name="Straight Arrow Connector 16">
            <a:extLst>
              <a:ext uri="{FF2B5EF4-FFF2-40B4-BE49-F238E27FC236}">
                <a16:creationId xmlns:a16="http://schemas.microsoft.com/office/drawing/2014/main" id="{CACF03E0-ABF8-4ABB-B5EF-3D57CCC01777}"/>
              </a:ext>
            </a:extLst>
          </p:cNvPr>
          <p:cNvCxnSpPr>
            <a:cxnSpLocks/>
          </p:cNvCxnSpPr>
          <p:nvPr/>
        </p:nvCxnSpPr>
        <p:spPr>
          <a:xfrm>
            <a:off x="9219571" y="2062776"/>
            <a:ext cx="1" cy="1257525"/>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9" name="Subtitle 2">
            <a:extLst>
              <a:ext uri="{FF2B5EF4-FFF2-40B4-BE49-F238E27FC236}">
                <a16:creationId xmlns:a16="http://schemas.microsoft.com/office/drawing/2014/main" id="{30B17698-5C3A-43A3-B9B3-D89258F85FE1}"/>
              </a:ext>
            </a:extLst>
          </p:cNvPr>
          <p:cNvSpPr txBox="1">
            <a:spLocks/>
          </p:cNvSpPr>
          <p:nvPr/>
        </p:nvSpPr>
        <p:spPr>
          <a:xfrm>
            <a:off x="8944026" y="1801780"/>
            <a:ext cx="932897" cy="2255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WS2811</a:t>
            </a:r>
          </a:p>
        </p:txBody>
      </p:sp>
      <p:sp>
        <p:nvSpPr>
          <p:cNvPr id="20" name="Rectangle 19">
            <a:extLst>
              <a:ext uri="{FF2B5EF4-FFF2-40B4-BE49-F238E27FC236}">
                <a16:creationId xmlns:a16="http://schemas.microsoft.com/office/drawing/2014/main" id="{1EE98CEE-7565-42C4-948D-0F55A7D950A0}"/>
              </a:ext>
            </a:extLst>
          </p:cNvPr>
          <p:cNvSpPr/>
          <p:nvPr/>
        </p:nvSpPr>
        <p:spPr>
          <a:xfrm>
            <a:off x="8951099" y="3725407"/>
            <a:ext cx="537082" cy="644690"/>
          </a:xfrm>
          <a:prstGeom prst="rect">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cxnSp>
        <p:nvCxnSpPr>
          <p:cNvPr id="22" name="Straight Arrow Connector 21">
            <a:extLst>
              <a:ext uri="{FF2B5EF4-FFF2-40B4-BE49-F238E27FC236}">
                <a16:creationId xmlns:a16="http://schemas.microsoft.com/office/drawing/2014/main" id="{07DDA56C-747D-42F3-802C-006C18E85B65}"/>
              </a:ext>
            </a:extLst>
          </p:cNvPr>
          <p:cNvCxnSpPr>
            <a:cxnSpLocks/>
          </p:cNvCxnSpPr>
          <p:nvPr/>
        </p:nvCxnSpPr>
        <p:spPr>
          <a:xfrm flipH="1">
            <a:off x="8612825" y="3632200"/>
            <a:ext cx="1436525" cy="0"/>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5" name="Subtitle 2">
            <a:extLst>
              <a:ext uri="{FF2B5EF4-FFF2-40B4-BE49-F238E27FC236}">
                <a16:creationId xmlns:a16="http://schemas.microsoft.com/office/drawing/2014/main" id="{8BF98F22-F69C-4D17-A8B5-8A9432E10657}"/>
              </a:ext>
            </a:extLst>
          </p:cNvPr>
          <p:cNvSpPr txBox="1">
            <a:spLocks/>
          </p:cNvSpPr>
          <p:nvPr/>
        </p:nvSpPr>
        <p:spPr>
          <a:xfrm>
            <a:off x="10196049" y="4370097"/>
            <a:ext cx="2335276" cy="2255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i2C Headers</a:t>
            </a:r>
          </a:p>
        </p:txBody>
      </p:sp>
      <p:sp>
        <p:nvSpPr>
          <p:cNvPr id="30" name="Subtitle 2">
            <a:extLst>
              <a:ext uri="{FF2B5EF4-FFF2-40B4-BE49-F238E27FC236}">
                <a16:creationId xmlns:a16="http://schemas.microsoft.com/office/drawing/2014/main" id="{D78B936F-1294-4B5E-AC82-8FA7FA5860F2}"/>
              </a:ext>
            </a:extLst>
          </p:cNvPr>
          <p:cNvSpPr txBox="1">
            <a:spLocks/>
          </p:cNvSpPr>
          <p:nvPr/>
        </p:nvSpPr>
        <p:spPr>
          <a:xfrm>
            <a:off x="8145606" y="5891414"/>
            <a:ext cx="1777999" cy="2255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RC1 &amp; RC2</a:t>
            </a:r>
          </a:p>
        </p:txBody>
      </p:sp>
      <p:sp>
        <p:nvSpPr>
          <p:cNvPr id="31" name="Rectangle 30">
            <a:extLst>
              <a:ext uri="{FF2B5EF4-FFF2-40B4-BE49-F238E27FC236}">
                <a16:creationId xmlns:a16="http://schemas.microsoft.com/office/drawing/2014/main" id="{3A00D6AC-C74C-441D-8512-A9E30CACED07}"/>
              </a:ext>
            </a:extLst>
          </p:cNvPr>
          <p:cNvSpPr/>
          <p:nvPr/>
        </p:nvSpPr>
        <p:spPr>
          <a:xfrm>
            <a:off x="8276298" y="4735297"/>
            <a:ext cx="408062" cy="26881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4" name="Rectangle 33">
            <a:extLst>
              <a:ext uri="{FF2B5EF4-FFF2-40B4-BE49-F238E27FC236}">
                <a16:creationId xmlns:a16="http://schemas.microsoft.com/office/drawing/2014/main" id="{86A3F3E9-7A46-4F2D-AE2E-E27D01EA72D0}"/>
              </a:ext>
            </a:extLst>
          </p:cNvPr>
          <p:cNvSpPr/>
          <p:nvPr/>
        </p:nvSpPr>
        <p:spPr>
          <a:xfrm>
            <a:off x="8264614" y="2846653"/>
            <a:ext cx="408062" cy="531547"/>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cxnSp>
        <p:nvCxnSpPr>
          <p:cNvPr id="28" name="Straight Arrow Connector 27">
            <a:extLst>
              <a:ext uri="{FF2B5EF4-FFF2-40B4-BE49-F238E27FC236}">
                <a16:creationId xmlns:a16="http://schemas.microsoft.com/office/drawing/2014/main" id="{6A11D54F-85DF-4BE0-B9F8-4E260FC05387}"/>
              </a:ext>
            </a:extLst>
          </p:cNvPr>
          <p:cNvCxnSpPr>
            <a:cxnSpLocks/>
          </p:cNvCxnSpPr>
          <p:nvPr/>
        </p:nvCxnSpPr>
        <p:spPr>
          <a:xfrm flipH="1">
            <a:off x="9474241" y="4489035"/>
            <a:ext cx="704875" cy="0"/>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5">
            <a:extLst>
              <a:ext uri="{FF2B5EF4-FFF2-40B4-BE49-F238E27FC236}">
                <a16:creationId xmlns:a16="http://schemas.microsoft.com/office/drawing/2014/main" id="{AC275FAE-643C-4FD1-8EF7-2F08BDC1AD9C}"/>
              </a:ext>
            </a:extLst>
          </p:cNvPr>
          <p:cNvGrpSpPr/>
          <p:nvPr/>
        </p:nvGrpSpPr>
        <p:grpSpPr>
          <a:xfrm>
            <a:off x="337184" y="394865"/>
            <a:ext cx="11517633" cy="581870"/>
            <a:chOff x="0" y="0"/>
            <a:chExt cx="4550176" cy="229875"/>
          </a:xfrm>
          <a:solidFill>
            <a:srgbClr val="00B0F0"/>
          </a:solidFill>
        </p:grpSpPr>
        <p:sp>
          <p:nvSpPr>
            <p:cNvPr id="49" name="Freeform 6">
              <a:extLst>
                <a:ext uri="{FF2B5EF4-FFF2-40B4-BE49-F238E27FC236}">
                  <a16:creationId xmlns:a16="http://schemas.microsoft.com/office/drawing/2014/main" id="{6B0C6C0B-91DC-4264-BA31-3F161F6ADD38}"/>
                </a:ext>
              </a:extLst>
            </p:cNvPr>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50" name="TextBox 7">
              <a:extLst>
                <a:ext uri="{FF2B5EF4-FFF2-40B4-BE49-F238E27FC236}">
                  <a16:creationId xmlns:a16="http://schemas.microsoft.com/office/drawing/2014/main" id="{727269DD-C408-4022-81B5-B8EA362EED5F}"/>
                </a:ext>
              </a:extLst>
            </p:cNvPr>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51" name="TextBox 9">
            <a:extLst>
              <a:ext uri="{FF2B5EF4-FFF2-40B4-BE49-F238E27FC236}">
                <a16:creationId xmlns:a16="http://schemas.microsoft.com/office/drawing/2014/main" id="{9330C44F-C168-401A-8AB3-C6E5FC10C6F5}"/>
              </a:ext>
            </a:extLst>
          </p:cNvPr>
          <p:cNvSpPr txBox="1"/>
          <p:nvPr/>
        </p:nvSpPr>
        <p:spPr>
          <a:xfrm>
            <a:off x="2717760" y="455718"/>
            <a:ext cx="6756481" cy="350802"/>
          </a:xfrm>
          <a:prstGeom prst="rect">
            <a:avLst/>
          </a:prstGeom>
        </p:spPr>
        <p:txBody>
          <a:bodyPr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SYNERDUINO STM H743 SHIELD</a:t>
            </a:r>
          </a:p>
        </p:txBody>
      </p:sp>
      <p:sp>
        <p:nvSpPr>
          <p:cNvPr id="79" name="Subtitle 2">
            <a:extLst>
              <a:ext uri="{FF2B5EF4-FFF2-40B4-BE49-F238E27FC236}">
                <a16:creationId xmlns:a16="http://schemas.microsoft.com/office/drawing/2014/main" id="{A3AA433E-C900-4998-91C9-0D272EF393C8}"/>
              </a:ext>
            </a:extLst>
          </p:cNvPr>
          <p:cNvSpPr txBox="1">
            <a:spLocks/>
          </p:cNvSpPr>
          <p:nvPr/>
        </p:nvSpPr>
        <p:spPr>
          <a:xfrm>
            <a:off x="3708400" y="1031415"/>
            <a:ext cx="3146635" cy="2226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Sensors must be covered with the provided housing glued into place using PVA white glue </a:t>
            </a:r>
          </a:p>
        </p:txBody>
      </p:sp>
    </p:spTree>
    <p:extLst>
      <p:ext uri="{BB962C8B-B14F-4D97-AF65-F5344CB8AC3E}">
        <p14:creationId xmlns:p14="http://schemas.microsoft.com/office/powerpoint/2010/main" val="2246023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337184" y="394865"/>
            <a:ext cx="11517633" cy="581870"/>
            <a:chOff x="0" y="0"/>
            <a:chExt cx="4550176" cy="229875"/>
          </a:xfrm>
          <a:solidFill>
            <a:srgbClr val="00B0F0"/>
          </a:solidFill>
        </p:grpSpPr>
        <p:sp>
          <p:nvSpPr>
            <p:cNvPr id="6" name="Freeform 6"/>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7" name="TextBox 7"/>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9" name="TextBox 9"/>
          <p:cNvSpPr txBox="1"/>
          <p:nvPr/>
        </p:nvSpPr>
        <p:spPr>
          <a:xfrm>
            <a:off x="2717760" y="455718"/>
            <a:ext cx="6756481" cy="350802"/>
          </a:xfrm>
          <a:prstGeom prst="rect">
            <a:avLst/>
          </a:prstGeom>
        </p:spPr>
        <p:txBody>
          <a:bodyPr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SYNERDUINO STM H743 SHIELD </a:t>
            </a:r>
          </a:p>
        </p:txBody>
      </p:sp>
      <p:pic>
        <p:nvPicPr>
          <p:cNvPr id="10" name="Picture 9">
            <a:extLst>
              <a:ext uri="{FF2B5EF4-FFF2-40B4-BE49-F238E27FC236}">
                <a16:creationId xmlns:a16="http://schemas.microsoft.com/office/drawing/2014/main" id="{F2940E34-B604-4205-B3E0-479F2548E479}"/>
              </a:ext>
            </a:extLst>
          </p:cNvPr>
          <p:cNvPicPr>
            <a:picLocks noChangeAspect="1"/>
          </p:cNvPicPr>
          <p:nvPr/>
        </p:nvPicPr>
        <p:blipFill>
          <a:blip r:embed="rId2"/>
          <a:stretch>
            <a:fillRect/>
          </a:stretch>
        </p:blipFill>
        <p:spPr>
          <a:xfrm>
            <a:off x="2670570" y="2159000"/>
            <a:ext cx="6537127" cy="3126850"/>
          </a:xfrm>
          <a:prstGeom prst="rect">
            <a:avLst/>
          </a:prstGeom>
        </p:spPr>
      </p:pic>
      <p:cxnSp>
        <p:nvCxnSpPr>
          <p:cNvPr id="11" name="Straight Arrow Connector 10">
            <a:extLst>
              <a:ext uri="{FF2B5EF4-FFF2-40B4-BE49-F238E27FC236}">
                <a16:creationId xmlns:a16="http://schemas.microsoft.com/office/drawing/2014/main" id="{645B1318-7CBD-4613-B51B-92C112B5B7F6}"/>
              </a:ext>
            </a:extLst>
          </p:cNvPr>
          <p:cNvCxnSpPr/>
          <p:nvPr/>
        </p:nvCxnSpPr>
        <p:spPr>
          <a:xfrm flipH="1">
            <a:off x="2698733" y="2060597"/>
            <a:ext cx="6475307"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6BF2D22-8F43-4437-9559-02B22CCB2553}"/>
              </a:ext>
            </a:extLst>
          </p:cNvPr>
          <p:cNvCxnSpPr>
            <a:cxnSpLocks/>
          </p:cNvCxnSpPr>
          <p:nvPr/>
        </p:nvCxnSpPr>
        <p:spPr>
          <a:xfrm>
            <a:off x="2605550" y="2182942"/>
            <a:ext cx="0" cy="3089758"/>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0B251910-497E-46C1-86D9-2B0DB4373CBD}"/>
              </a:ext>
            </a:extLst>
          </p:cNvPr>
          <p:cNvSpPr txBox="1"/>
          <p:nvPr/>
        </p:nvSpPr>
        <p:spPr>
          <a:xfrm>
            <a:off x="5518150" y="1771908"/>
            <a:ext cx="739805" cy="276999"/>
          </a:xfrm>
          <a:prstGeom prst="rect">
            <a:avLst/>
          </a:prstGeom>
          <a:noFill/>
        </p:spPr>
        <p:txBody>
          <a:bodyPr wrap="square" rtlCol="0">
            <a:spAutoFit/>
          </a:bodyPr>
          <a:lstStyle/>
          <a:p>
            <a:r>
              <a:rPr lang="en-PH" sz="1200" dirty="0"/>
              <a:t>138mm</a:t>
            </a:r>
          </a:p>
        </p:txBody>
      </p:sp>
      <p:sp>
        <p:nvSpPr>
          <p:cNvPr id="14" name="TextBox 13">
            <a:extLst>
              <a:ext uri="{FF2B5EF4-FFF2-40B4-BE49-F238E27FC236}">
                <a16:creationId xmlns:a16="http://schemas.microsoft.com/office/drawing/2014/main" id="{F6AB427B-C401-4128-8BD4-336E704D9E39}"/>
              </a:ext>
            </a:extLst>
          </p:cNvPr>
          <p:cNvSpPr txBox="1"/>
          <p:nvPr/>
        </p:nvSpPr>
        <p:spPr>
          <a:xfrm rot="16200000">
            <a:off x="2112537" y="3485692"/>
            <a:ext cx="739805" cy="276999"/>
          </a:xfrm>
          <a:prstGeom prst="rect">
            <a:avLst/>
          </a:prstGeom>
          <a:noFill/>
        </p:spPr>
        <p:txBody>
          <a:bodyPr wrap="square" rtlCol="0">
            <a:spAutoFit/>
          </a:bodyPr>
          <a:lstStyle/>
          <a:p>
            <a:r>
              <a:rPr lang="en-PH" sz="1200" dirty="0"/>
              <a:t>65mm</a:t>
            </a:r>
          </a:p>
        </p:txBody>
      </p:sp>
      <p:cxnSp>
        <p:nvCxnSpPr>
          <p:cNvPr id="15" name="Straight Arrow Connector 14">
            <a:extLst>
              <a:ext uri="{FF2B5EF4-FFF2-40B4-BE49-F238E27FC236}">
                <a16:creationId xmlns:a16="http://schemas.microsoft.com/office/drawing/2014/main" id="{12CC5854-AE3E-4FED-AF94-59F8A8DC1F59}"/>
              </a:ext>
            </a:extLst>
          </p:cNvPr>
          <p:cNvCxnSpPr>
            <a:cxnSpLocks/>
          </p:cNvCxnSpPr>
          <p:nvPr/>
        </p:nvCxnSpPr>
        <p:spPr>
          <a:xfrm flipV="1">
            <a:off x="3381591" y="5055058"/>
            <a:ext cx="0" cy="43528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70F9E654-459F-4641-A95D-A0496E369291}"/>
              </a:ext>
            </a:extLst>
          </p:cNvPr>
          <p:cNvCxnSpPr>
            <a:cxnSpLocks/>
          </p:cNvCxnSpPr>
          <p:nvPr/>
        </p:nvCxnSpPr>
        <p:spPr>
          <a:xfrm>
            <a:off x="3064219" y="1908172"/>
            <a:ext cx="317372" cy="48604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BBCADD7-54C6-4106-AD38-167E9A7B2AB0}"/>
              </a:ext>
            </a:extLst>
          </p:cNvPr>
          <p:cNvCxnSpPr>
            <a:cxnSpLocks/>
          </p:cNvCxnSpPr>
          <p:nvPr/>
        </p:nvCxnSpPr>
        <p:spPr>
          <a:xfrm flipV="1">
            <a:off x="8507952" y="5055058"/>
            <a:ext cx="0" cy="43528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9D0808D-AB3A-4BB0-8246-19B8174DA0D7}"/>
              </a:ext>
            </a:extLst>
          </p:cNvPr>
          <p:cNvCxnSpPr>
            <a:cxnSpLocks/>
          </p:cNvCxnSpPr>
          <p:nvPr/>
        </p:nvCxnSpPr>
        <p:spPr>
          <a:xfrm flipH="1">
            <a:off x="3381592" y="5405505"/>
            <a:ext cx="5126361"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9F0306A-E8CD-4ECF-9E02-4AE502C619B4}"/>
              </a:ext>
            </a:extLst>
          </p:cNvPr>
          <p:cNvSpPr txBox="1"/>
          <p:nvPr/>
        </p:nvSpPr>
        <p:spPr>
          <a:xfrm>
            <a:off x="5518150" y="5215992"/>
            <a:ext cx="739805" cy="276999"/>
          </a:xfrm>
          <a:prstGeom prst="rect">
            <a:avLst/>
          </a:prstGeom>
          <a:noFill/>
        </p:spPr>
        <p:txBody>
          <a:bodyPr wrap="square" rtlCol="0">
            <a:spAutoFit/>
          </a:bodyPr>
          <a:lstStyle/>
          <a:p>
            <a:r>
              <a:rPr lang="en-PH" sz="1200" dirty="0"/>
              <a:t>109mm</a:t>
            </a:r>
          </a:p>
        </p:txBody>
      </p:sp>
      <p:cxnSp>
        <p:nvCxnSpPr>
          <p:cNvPr id="20" name="Straight Arrow Connector 19">
            <a:extLst>
              <a:ext uri="{FF2B5EF4-FFF2-40B4-BE49-F238E27FC236}">
                <a16:creationId xmlns:a16="http://schemas.microsoft.com/office/drawing/2014/main" id="{0210C8C7-0D10-4DC8-80CE-AFC4D939447C}"/>
              </a:ext>
            </a:extLst>
          </p:cNvPr>
          <p:cNvCxnSpPr>
            <a:cxnSpLocks/>
          </p:cNvCxnSpPr>
          <p:nvPr/>
        </p:nvCxnSpPr>
        <p:spPr>
          <a:xfrm flipH="1" flipV="1">
            <a:off x="2909102" y="5080181"/>
            <a:ext cx="1" cy="76953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E67B0B9-3ECD-429E-93BE-F7E440F4247C}"/>
              </a:ext>
            </a:extLst>
          </p:cNvPr>
          <p:cNvCxnSpPr>
            <a:cxnSpLocks/>
          </p:cNvCxnSpPr>
          <p:nvPr/>
        </p:nvCxnSpPr>
        <p:spPr>
          <a:xfrm flipV="1">
            <a:off x="9006089" y="5080181"/>
            <a:ext cx="0" cy="76953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5083745-F8A1-4BEC-A64B-2F0E678B3C96}"/>
              </a:ext>
            </a:extLst>
          </p:cNvPr>
          <p:cNvCxnSpPr>
            <a:cxnSpLocks/>
          </p:cNvCxnSpPr>
          <p:nvPr/>
        </p:nvCxnSpPr>
        <p:spPr>
          <a:xfrm flipH="1">
            <a:off x="2909103" y="5749762"/>
            <a:ext cx="6096986"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2ABA0963-0FE8-45DD-BBDA-1DD66B6A4750}"/>
              </a:ext>
            </a:extLst>
          </p:cNvPr>
          <p:cNvSpPr txBox="1"/>
          <p:nvPr/>
        </p:nvSpPr>
        <p:spPr>
          <a:xfrm>
            <a:off x="5518150" y="5557931"/>
            <a:ext cx="739805" cy="276999"/>
          </a:xfrm>
          <a:prstGeom prst="rect">
            <a:avLst/>
          </a:prstGeom>
          <a:noFill/>
        </p:spPr>
        <p:txBody>
          <a:bodyPr wrap="square" rtlCol="0">
            <a:spAutoFit/>
          </a:bodyPr>
          <a:lstStyle/>
          <a:p>
            <a:r>
              <a:rPr lang="en-PH" sz="1200" dirty="0"/>
              <a:t>130mm</a:t>
            </a:r>
          </a:p>
        </p:txBody>
      </p:sp>
      <p:cxnSp>
        <p:nvCxnSpPr>
          <p:cNvPr id="24" name="Straight Arrow Connector 23">
            <a:extLst>
              <a:ext uri="{FF2B5EF4-FFF2-40B4-BE49-F238E27FC236}">
                <a16:creationId xmlns:a16="http://schemas.microsoft.com/office/drawing/2014/main" id="{4826EC19-8253-45CC-8DE4-B90FA1341056}"/>
              </a:ext>
            </a:extLst>
          </p:cNvPr>
          <p:cNvCxnSpPr>
            <a:cxnSpLocks/>
          </p:cNvCxnSpPr>
          <p:nvPr/>
        </p:nvCxnSpPr>
        <p:spPr>
          <a:xfrm flipH="1">
            <a:off x="8984007" y="5080181"/>
            <a:ext cx="452895"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52B5B47F-FA9B-4C91-9F99-EF6EBC328DA5}"/>
              </a:ext>
            </a:extLst>
          </p:cNvPr>
          <p:cNvCxnSpPr>
            <a:cxnSpLocks/>
          </p:cNvCxnSpPr>
          <p:nvPr/>
        </p:nvCxnSpPr>
        <p:spPr>
          <a:xfrm flipH="1" flipV="1">
            <a:off x="8977834" y="2394214"/>
            <a:ext cx="459069" cy="477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7A3B6AD8-CB50-4D24-A2BF-A50920DB15FC}"/>
              </a:ext>
            </a:extLst>
          </p:cNvPr>
          <p:cNvCxnSpPr>
            <a:cxnSpLocks/>
          </p:cNvCxnSpPr>
          <p:nvPr/>
        </p:nvCxnSpPr>
        <p:spPr>
          <a:xfrm>
            <a:off x="9425966" y="2398987"/>
            <a:ext cx="6174" cy="2681194"/>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0B0E82B5-DBF0-4721-8A72-8E7E1E3A21DE}"/>
              </a:ext>
            </a:extLst>
          </p:cNvPr>
          <p:cNvSpPr txBox="1"/>
          <p:nvPr/>
        </p:nvSpPr>
        <p:spPr>
          <a:xfrm rot="16200000">
            <a:off x="8960907" y="3476624"/>
            <a:ext cx="739805" cy="276999"/>
          </a:xfrm>
          <a:prstGeom prst="rect">
            <a:avLst/>
          </a:prstGeom>
          <a:noFill/>
        </p:spPr>
        <p:txBody>
          <a:bodyPr wrap="square" rtlCol="0">
            <a:spAutoFit/>
          </a:bodyPr>
          <a:lstStyle/>
          <a:p>
            <a:r>
              <a:rPr lang="en-PH" sz="1200" dirty="0"/>
              <a:t>57.5mm</a:t>
            </a:r>
          </a:p>
        </p:txBody>
      </p:sp>
      <p:sp>
        <p:nvSpPr>
          <p:cNvPr id="28" name="TextBox 27">
            <a:extLst>
              <a:ext uri="{FF2B5EF4-FFF2-40B4-BE49-F238E27FC236}">
                <a16:creationId xmlns:a16="http://schemas.microsoft.com/office/drawing/2014/main" id="{8BFE48B1-DD5B-4835-B86D-4E8889C2E1A4}"/>
              </a:ext>
            </a:extLst>
          </p:cNvPr>
          <p:cNvSpPr txBox="1"/>
          <p:nvPr/>
        </p:nvSpPr>
        <p:spPr>
          <a:xfrm>
            <a:off x="3496519" y="1704276"/>
            <a:ext cx="739805" cy="276999"/>
          </a:xfrm>
          <a:prstGeom prst="rect">
            <a:avLst/>
          </a:prstGeom>
          <a:noFill/>
        </p:spPr>
        <p:txBody>
          <a:bodyPr wrap="square" rtlCol="0">
            <a:spAutoFit/>
          </a:bodyPr>
          <a:lstStyle/>
          <a:p>
            <a:r>
              <a:rPr lang="en-PH" sz="1200" dirty="0"/>
              <a:t>3mm</a:t>
            </a:r>
          </a:p>
        </p:txBody>
      </p:sp>
      <p:cxnSp>
        <p:nvCxnSpPr>
          <p:cNvPr id="29" name="Straight Arrow Connector 28">
            <a:extLst>
              <a:ext uri="{FF2B5EF4-FFF2-40B4-BE49-F238E27FC236}">
                <a16:creationId xmlns:a16="http://schemas.microsoft.com/office/drawing/2014/main" id="{3DB6A341-2D37-471E-B60F-4A78F52B1AA5}"/>
              </a:ext>
            </a:extLst>
          </p:cNvPr>
          <p:cNvCxnSpPr>
            <a:cxnSpLocks/>
          </p:cNvCxnSpPr>
          <p:nvPr/>
        </p:nvCxnSpPr>
        <p:spPr>
          <a:xfrm>
            <a:off x="2549362" y="1895019"/>
            <a:ext cx="316917" cy="50539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B03EBD70-8BF2-4AF2-B350-6D626A325C52}"/>
              </a:ext>
            </a:extLst>
          </p:cNvPr>
          <p:cNvSpPr txBox="1"/>
          <p:nvPr/>
        </p:nvSpPr>
        <p:spPr>
          <a:xfrm>
            <a:off x="2268226" y="1721777"/>
            <a:ext cx="739805" cy="276999"/>
          </a:xfrm>
          <a:prstGeom prst="rect">
            <a:avLst/>
          </a:prstGeom>
          <a:noFill/>
        </p:spPr>
        <p:txBody>
          <a:bodyPr wrap="square" rtlCol="0">
            <a:spAutoFit/>
          </a:bodyPr>
          <a:lstStyle/>
          <a:p>
            <a:r>
              <a:rPr lang="en-PH" sz="1200" dirty="0"/>
              <a:t>5mm</a:t>
            </a:r>
          </a:p>
        </p:txBody>
      </p:sp>
      <p:cxnSp>
        <p:nvCxnSpPr>
          <p:cNvPr id="31" name="Straight Arrow Connector 30">
            <a:extLst>
              <a:ext uri="{FF2B5EF4-FFF2-40B4-BE49-F238E27FC236}">
                <a16:creationId xmlns:a16="http://schemas.microsoft.com/office/drawing/2014/main" id="{3AEF1EEC-CFBA-4A0D-A18E-ED6B2284E0AD}"/>
              </a:ext>
            </a:extLst>
          </p:cNvPr>
          <p:cNvCxnSpPr>
            <a:cxnSpLocks/>
          </p:cNvCxnSpPr>
          <p:nvPr/>
        </p:nvCxnSpPr>
        <p:spPr>
          <a:xfrm>
            <a:off x="3819555" y="1893790"/>
            <a:ext cx="515893" cy="75408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C41BD9C8-F63C-45AC-9190-5C39844BCC29}"/>
              </a:ext>
            </a:extLst>
          </p:cNvPr>
          <p:cNvSpPr txBox="1"/>
          <p:nvPr/>
        </p:nvSpPr>
        <p:spPr>
          <a:xfrm>
            <a:off x="2814164" y="1704276"/>
            <a:ext cx="739805" cy="276999"/>
          </a:xfrm>
          <a:prstGeom prst="rect">
            <a:avLst/>
          </a:prstGeom>
          <a:noFill/>
        </p:spPr>
        <p:txBody>
          <a:bodyPr wrap="square" rtlCol="0">
            <a:spAutoFit/>
          </a:bodyPr>
          <a:lstStyle/>
          <a:p>
            <a:r>
              <a:rPr lang="en-PH" sz="1200" dirty="0"/>
              <a:t>3mm</a:t>
            </a:r>
          </a:p>
        </p:txBody>
      </p:sp>
      <p:cxnSp>
        <p:nvCxnSpPr>
          <p:cNvPr id="33" name="Straight Arrow Connector 32">
            <a:extLst>
              <a:ext uri="{FF2B5EF4-FFF2-40B4-BE49-F238E27FC236}">
                <a16:creationId xmlns:a16="http://schemas.microsoft.com/office/drawing/2014/main" id="{DB85F0C4-5CA5-43F2-8842-0CEC741A42DD}"/>
              </a:ext>
            </a:extLst>
          </p:cNvPr>
          <p:cNvCxnSpPr>
            <a:cxnSpLocks/>
          </p:cNvCxnSpPr>
          <p:nvPr/>
        </p:nvCxnSpPr>
        <p:spPr>
          <a:xfrm>
            <a:off x="7342017" y="1845111"/>
            <a:ext cx="515893" cy="75408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246090D9-DA69-473B-AF28-2D9F6EE92CD0}"/>
              </a:ext>
            </a:extLst>
          </p:cNvPr>
          <p:cNvCxnSpPr>
            <a:cxnSpLocks/>
          </p:cNvCxnSpPr>
          <p:nvPr/>
        </p:nvCxnSpPr>
        <p:spPr>
          <a:xfrm>
            <a:off x="8159925" y="1844888"/>
            <a:ext cx="369173" cy="55997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7F349BD3-F35B-42CE-AB74-C8E2C5A68534}"/>
              </a:ext>
            </a:extLst>
          </p:cNvPr>
          <p:cNvSpPr txBox="1"/>
          <p:nvPr/>
        </p:nvSpPr>
        <p:spPr>
          <a:xfrm>
            <a:off x="7051140" y="1644966"/>
            <a:ext cx="739805" cy="276999"/>
          </a:xfrm>
          <a:prstGeom prst="rect">
            <a:avLst/>
          </a:prstGeom>
          <a:noFill/>
        </p:spPr>
        <p:txBody>
          <a:bodyPr wrap="square" rtlCol="0">
            <a:spAutoFit/>
          </a:bodyPr>
          <a:lstStyle/>
          <a:p>
            <a:r>
              <a:rPr lang="en-PH" sz="1200" dirty="0"/>
              <a:t>3mm</a:t>
            </a:r>
          </a:p>
        </p:txBody>
      </p:sp>
      <p:sp>
        <p:nvSpPr>
          <p:cNvPr id="36" name="TextBox 35">
            <a:extLst>
              <a:ext uri="{FF2B5EF4-FFF2-40B4-BE49-F238E27FC236}">
                <a16:creationId xmlns:a16="http://schemas.microsoft.com/office/drawing/2014/main" id="{0B5B8B38-49DD-4470-A9B6-C9D60AFFDB7D}"/>
              </a:ext>
            </a:extLst>
          </p:cNvPr>
          <p:cNvSpPr txBox="1"/>
          <p:nvPr/>
        </p:nvSpPr>
        <p:spPr>
          <a:xfrm>
            <a:off x="7844326" y="1655049"/>
            <a:ext cx="739805" cy="276999"/>
          </a:xfrm>
          <a:prstGeom prst="rect">
            <a:avLst/>
          </a:prstGeom>
          <a:noFill/>
        </p:spPr>
        <p:txBody>
          <a:bodyPr wrap="square" rtlCol="0">
            <a:spAutoFit/>
          </a:bodyPr>
          <a:lstStyle/>
          <a:p>
            <a:r>
              <a:rPr lang="en-PH" sz="1200" dirty="0"/>
              <a:t>3mm</a:t>
            </a:r>
          </a:p>
        </p:txBody>
      </p:sp>
    </p:spTree>
    <p:extLst>
      <p:ext uri="{BB962C8B-B14F-4D97-AF65-F5344CB8AC3E}">
        <p14:creationId xmlns:p14="http://schemas.microsoft.com/office/powerpoint/2010/main" val="1791323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C477CBB5-77CA-4D0B-A4C3-3C458C1F4815}"/>
              </a:ext>
            </a:extLst>
          </p:cNvPr>
          <p:cNvSpPr/>
          <p:nvPr/>
        </p:nvSpPr>
        <p:spPr>
          <a:xfrm>
            <a:off x="304800" y="387984"/>
            <a:ext cx="812800" cy="21132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 name="Subtitle 2">
            <a:extLst>
              <a:ext uri="{FF2B5EF4-FFF2-40B4-BE49-F238E27FC236}">
                <a16:creationId xmlns:a16="http://schemas.microsoft.com/office/drawing/2014/main" id="{C22BC54E-4D16-449A-ADCE-B9D5BF21D9BC}"/>
              </a:ext>
            </a:extLst>
          </p:cNvPr>
          <p:cNvSpPr txBox="1">
            <a:spLocks/>
          </p:cNvSpPr>
          <p:nvPr/>
        </p:nvSpPr>
        <p:spPr>
          <a:xfrm>
            <a:off x="899604" y="1631119"/>
            <a:ext cx="10144217" cy="4383405"/>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One of the Benefits of Using </a:t>
            </a:r>
            <a:r>
              <a:rPr lang="en-PH" sz="1800" dirty="0" err="1"/>
              <a:t>Synerduino</a:t>
            </a:r>
            <a:r>
              <a:rPr lang="en-PH" sz="1800" dirty="0"/>
              <a:t> Paired with INAV is it opens a Host of Possibility in Applications</a:t>
            </a:r>
          </a:p>
          <a:p>
            <a:pPr marL="0" indent="0">
              <a:buNone/>
            </a:pPr>
            <a:endParaRPr lang="en-PH" sz="1800" dirty="0"/>
          </a:p>
          <a:p>
            <a:r>
              <a:rPr lang="en-PH" sz="1800" dirty="0"/>
              <a:t>	MIXER SETUP</a:t>
            </a:r>
          </a:p>
          <a:p>
            <a:r>
              <a:rPr lang="en-PH" sz="1800" dirty="0"/>
              <a:t>	PROGRAM LOGIC </a:t>
            </a:r>
          </a:p>
          <a:p>
            <a:r>
              <a:rPr lang="en-PH" sz="1800" dirty="0"/>
              <a:t>	COMPANION BOARD</a:t>
            </a:r>
          </a:p>
          <a:p>
            <a:pPr marL="0" indent="0">
              <a:buNone/>
            </a:pPr>
            <a:r>
              <a:rPr lang="en-PH" sz="1800" dirty="0"/>
              <a:t>Here Represented just a Few samples </a:t>
            </a:r>
          </a:p>
        </p:txBody>
      </p:sp>
      <p:grpSp>
        <p:nvGrpSpPr>
          <p:cNvPr id="7" name="Group 5">
            <a:extLst>
              <a:ext uri="{FF2B5EF4-FFF2-40B4-BE49-F238E27FC236}">
                <a16:creationId xmlns:a16="http://schemas.microsoft.com/office/drawing/2014/main" id="{1729CB1B-A093-49CE-AEA2-0AE593133105}"/>
              </a:ext>
            </a:extLst>
          </p:cNvPr>
          <p:cNvGrpSpPr/>
          <p:nvPr/>
        </p:nvGrpSpPr>
        <p:grpSpPr>
          <a:xfrm>
            <a:off x="337184" y="394865"/>
            <a:ext cx="11517633" cy="581870"/>
            <a:chOff x="0" y="0"/>
            <a:chExt cx="4550176" cy="229875"/>
          </a:xfrm>
          <a:solidFill>
            <a:srgbClr val="00B0F0"/>
          </a:solidFill>
        </p:grpSpPr>
        <p:sp>
          <p:nvSpPr>
            <p:cNvPr id="8" name="Freeform 6">
              <a:extLst>
                <a:ext uri="{FF2B5EF4-FFF2-40B4-BE49-F238E27FC236}">
                  <a16:creationId xmlns:a16="http://schemas.microsoft.com/office/drawing/2014/main" id="{5C8410C6-3C26-4D9C-A513-84127E7D8042}"/>
                </a:ext>
              </a:extLst>
            </p:cNvPr>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9" name="TextBox 7">
              <a:extLst>
                <a:ext uri="{FF2B5EF4-FFF2-40B4-BE49-F238E27FC236}">
                  <a16:creationId xmlns:a16="http://schemas.microsoft.com/office/drawing/2014/main" id="{12BDBD82-F21D-47E4-9D41-22FBC11AED62}"/>
                </a:ext>
              </a:extLst>
            </p:cNvPr>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10" name="TextBox 9">
            <a:extLst>
              <a:ext uri="{FF2B5EF4-FFF2-40B4-BE49-F238E27FC236}">
                <a16:creationId xmlns:a16="http://schemas.microsoft.com/office/drawing/2014/main" id="{196F5A06-8C57-4708-9C97-F645A0A998DD}"/>
              </a:ext>
            </a:extLst>
          </p:cNvPr>
          <p:cNvSpPr txBox="1"/>
          <p:nvPr/>
        </p:nvSpPr>
        <p:spPr>
          <a:xfrm>
            <a:off x="2717760" y="455718"/>
            <a:ext cx="6756481" cy="350802"/>
          </a:xfrm>
          <a:prstGeom prst="rect">
            <a:avLst/>
          </a:prstGeom>
        </p:spPr>
        <p:txBody>
          <a:bodyPr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SYNERDUINO STM</a:t>
            </a:r>
          </a:p>
        </p:txBody>
      </p:sp>
    </p:spTree>
    <p:extLst>
      <p:ext uri="{BB962C8B-B14F-4D97-AF65-F5344CB8AC3E}">
        <p14:creationId xmlns:p14="http://schemas.microsoft.com/office/powerpoint/2010/main" val="2377789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93971C7-5936-4576-99FA-AFA1BF1C1181}"/>
              </a:ext>
            </a:extLst>
          </p:cNvPr>
          <p:cNvSpPr/>
          <p:nvPr/>
        </p:nvSpPr>
        <p:spPr>
          <a:xfrm>
            <a:off x="6887289" y="373550"/>
            <a:ext cx="6014628" cy="523220"/>
          </a:xfrm>
          <a:prstGeom prst="rect">
            <a:avLst/>
          </a:prstGeom>
        </p:spPr>
        <p:txBody>
          <a:bodyPr wrap="square">
            <a:spAutoFit/>
          </a:bodyPr>
          <a:lstStyle/>
          <a:p>
            <a:r>
              <a:rPr lang="en-US" sz="2800" dirty="0"/>
              <a:t>MIXER for (INAV5-INAV6)</a:t>
            </a:r>
            <a:endParaRPr lang="en-PH" sz="2800" dirty="0"/>
          </a:p>
        </p:txBody>
      </p:sp>
      <p:sp>
        <p:nvSpPr>
          <p:cNvPr id="3" name="Rectangle 2">
            <a:extLst>
              <a:ext uri="{FF2B5EF4-FFF2-40B4-BE49-F238E27FC236}">
                <a16:creationId xmlns:a16="http://schemas.microsoft.com/office/drawing/2014/main" id="{B6926723-210C-43C9-A83A-60A859154C05}"/>
              </a:ext>
            </a:extLst>
          </p:cNvPr>
          <p:cNvSpPr/>
          <p:nvPr/>
        </p:nvSpPr>
        <p:spPr>
          <a:xfrm>
            <a:off x="173121" y="2298401"/>
            <a:ext cx="6640497" cy="1815882"/>
          </a:xfrm>
          <a:prstGeom prst="rect">
            <a:avLst/>
          </a:prstGeom>
        </p:spPr>
        <p:txBody>
          <a:bodyPr wrap="square">
            <a:spAutoFit/>
          </a:bodyPr>
          <a:lstStyle/>
          <a:p>
            <a:r>
              <a:rPr lang="en-PH" sz="1600" dirty="0">
                <a:solidFill>
                  <a:srgbClr val="0070C0"/>
                </a:solidFill>
                <a:latin typeface="Consolas" panose="020B0609020204030204" pitchFamily="49" charset="0"/>
              </a:rPr>
              <a:t>(TIM_USE_MC_MOTOR | TIM_USE_FW_MOTOR), // S1     </a:t>
            </a:r>
          </a:p>
          <a:p>
            <a:r>
              <a:rPr lang="en-PH" sz="1600" dirty="0">
                <a:solidFill>
                  <a:srgbClr val="0070C0"/>
                </a:solidFill>
                <a:latin typeface="Consolas" panose="020B0609020204030204" pitchFamily="49" charset="0"/>
              </a:rPr>
              <a:t>(TIM_USE_MC_MOTOR | TIM_USE_FW_MOTOR), // S2     </a:t>
            </a:r>
          </a:p>
          <a:p>
            <a:r>
              <a:rPr lang="en-PH" sz="1600" dirty="0">
                <a:solidFill>
                  <a:srgbClr val="0070C0"/>
                </a:solidFill>
                <a:latin typeface="Consolas" panose="020B0609020204030204" pitchFamily="49" charset="0"/>
              </a:rPr>
              <a:t>(TIM_USE_MC_MOTOR | </a:t>
            </a:r>
            <a:r>
              <a:rPr lang="en-PH" sz="1600" dirty="0">
                <a:solidFill>
                  <a:srgbClr val="002060"/>
                </a:solidFill>
                <a:latin typeface="Consolas" panose="020B0609020204030204" pitchFamily="49" charset="0"/>
              </a:rPr>
              <a:t>TIM_USE_FW_SERVO</a:t>
            </a:r>
            <a:r>
              <a:rPr lang="en-PH" sz="1600" dirty="0">
                <a:solidFill>
                  <a:srgbClr val="0070C0"/>
                </a:solidFill>
                <a:latin typeface="Consolas" panose="020B0609020204030204" pitchFamily="49" charset="0"/>
              </a:rPr>
              <a:t>), // S3</a:t>
            </a:r>
          </a:p>
          <a:p>
            <a:r>
              <a:rPr lang="en-PH" sz="1600" dirty="0">
                <a:solidFill>
                  <a:srgbClr val="0070C0"/>
                </a:solidFill>
                <a:latin typeface="Consolas" panose="020B0609020204030204" pitchFamily="49" charset="0"/>
              </a:rPr>
              <a:t>(TIM_USE_MC_MOTOR | </a:t>
            </a:r>
            <a:r>
              <a:rPr lang="en-PH" sz="1600" dirty="0">
                <a:solidFill>
                  <a:srgbClr val="002060"/>
                </a:solidFill>
                <a:latin typeface="Consolas" panose="020B0609020204030204" pitchFamily="49" charset="0"/>
              </a:rPr>
              <a:t>TIM_USE_FW_SERVO</a:t>
            </a:r>
            <a:r>
              <a:rPr lang="en-PH" sz="1600" dirty="0">
                <a:solidFill>
                  <a:srgbClr val="0070C0"/>
                </a:solidFill>
                <a:latin typeface="Consolas" panose="020B0609020204030204" pitchFamily="49" charset="0"/>
              </a:rPr>
              <a:t>), // S4  </a:t>
            </a:r>
          </a:p>
          <a:p>
            <a:r>
              <a:rPr lang="en-PH" sz="1600" dirty="0">
                <a:solidFill>
                  <a:srgbClr val="0070C0"/>
                </a:solidFill>
                <a:latin typeface="Consolas" panose="020B0609020204030204" pitchFamily="49" charset="0"/>
              </a:rPr>
              <a:t>(TIM_USE_MC_MOTOR | </a:t>
            </a:r>
            <a:r>
              <a:rPr lang="en-PH" sz="1600" dirty="0">
                <a:solidFill>
                  <a:srgbClr val="002060"/>
                </a:solidFill>
                <a:latin typeface="Consolas" panose="020B0609020204030204" pitchFamily="49" charset="0"/>
              </a:rPr>
              <a:t>TIM_USE_FW_SERVO</a:t>
            </a:r>
            <a:r>
              <a:rPr lang="en-PH" sz="1600" dirty="0">
                <a:solidFill>
                  <a:srgbClr val="0070C0"/>
                </a:solidFill>
                <a:latin typeface="Consolas" panose="020B0609020204030204" pitchFamily="49" charset="0"/>
              </a:rPr>
              <a:t>), // S5  </a:t>
            </a:r>
          </a:p>
          <a:p>
            <a:r>
              <a:rPr lang="en-PH" sz="1600" dirty="0">
                <a:solidFill>
                  <a:srgbClr val="0070C0"/>
                </a:solidFill>
                <a:latin typeface="Consolas" panose="020B0609020204030204" pitchFamily="49" charset="0"/>
              </a:rPr>
              <a:t>(TIM_USE_MC_MOTOR | </a:t>
            </a:r>
            <a:r>
              <a:rPr lang="en-PH" sz="1600" dirty="0">
                <a:solidFill>
                  <a:srgbClr val="002060"/>
                </a:solidFill>
                <a:latin typeface="Consolas" panose="020B0609020204030204" pitchFamily="49" charset="0"/>
              </a:rPr>
              <a:t>TIM_USE_FW_SERVO</a:t>
            </a:r>
            <a:r>
              <a:rPr lang="en-PH" sz="1600" dirty="0">
                <a:solidFill>
                  <a:srgbClr val="0070C0"/>
                </a:solidFill>
                <a:latin typeface="Consolas" panose="020B0609020204030204" pitchFamily="49" charset="0"/>
              </a:rPr>
              <a:t>), // S6  </a:t>
            </a:r>
          </a:p>
          <a:p>
            <a:r>
              <a:rPr lang="en-PH" sz="1600" dirty="0">
                <a:solidFill>
                  <a:srgbClr val="0070C0"/>
                </a:solidFill>
                <a:latin typeface="Consolas" panose="020B0609020204030204" pitchFamily="49" charset="0"/>
              </a:rPr>
              <a:t>(</a:t>
            </a:r>
            <a:r>
              <a:rPr lang="en-PH" sz="1600" dirty="0">
                <a:solidFill>
                  <a:srgbClr val="002060"/>
                </a:solidFill>
                <a:latin typeface="Consolas" panose="020B0609020204030204" pitchFamily="49" charset="0"/>
              </a:rPr>
              <a:t>TIM_USE_MC_SERVO </a:t>
            </a:r>
            <a:r>
              <a:rPr lang="en-PH" sz="1600" dirty="0">
                <a:solidFill>
                  <a:srgbClr val="0070C0"/>
                </a:solidFill>
                <a:latin typeface="Consolas" panose="020B0609020204030204" pitchFamily="49" charset="0"/>
              </a:rPr>
              <a:t>| </a:t>
            </a:r>
            <a:r>
              <a:rPr lang="en-PH" sz="1600" dirty="0">
                <a:solidFill>
                  <a:srgbClr val="002060"/>
                </a:solidFill>
                <a:latin typeface="Consolas" panose="020B0609020204030204" pitchFamily="49" charset="0"/>
              </a:rPr>
              <a:t>TIM_USE_FW_SERVO</a:t>
            </a:r>
            <a:r>
              <a:rPr lang="en-PH" sz="1600" dirty="0">
                <a:solidFill>
                  <a:srgbClr val="0070C0"/>
                </a:solidFill>
                <a:latin typeface="Consolas" panose="020B0609020204030204" pitchFamily="49" charset="0"/>
              </a:rPr>
              <a:t>), // S7</a:t>
            </a:r>
          </a:p>
        </p:txBody>
      </p:sp>
      <p:sp>
        <p:nvSpPr>
          <p:cNvPr id="4" name="Rectangle 3">
            <a:extLst>
              <a:ext uri="{FF2B5EF4-FFF2-40B4-BE49-F238E27FC236}">
                <a16:creationId xmlns:a16="http://schemas.microsoft.com/office/drawing/2014/main" id="{60B84F7E-D607-4547-8BA4-C89BAB6038AB}"/>
              </a:ext>
            </a:extLst>
          </p:cNvPr>
          <p:cNvSpPr/>
          <p:nvPr/>
        </p:nvSpPr>
        <p:spPr>
          <a:xfrm>
            <a:off x="6182971" y="2272282"/>
            <a:ext cx="6096000" cy="1815882"/>
          </a:xfrm>
          <a:prstGeom prst="rect">
            <a:avLst/>
          </a:prstGeom>
        </p:spPr>
        <p:txBody>
          <a:bodyPr>
            <a:spAutoFit/>
          </a:bodyPr>
          <a:lstStyle/>
          <a:p>
            <a:r>
              <a:rPr lang="en-PH" sz="1600" dirty="0">
                <a:solidFill>
                  <a:srgbClr val="0070C0"/>
                </a:solidFill>
                <a:latin typeface="Consolas" panose="020B0609020204030204" pitchFamily="49" charset="0"/>
              </a:rPr>
              <a:t>(TIM_USE_MC_MOTOR | TIM_USE_FW_MOTOR), // S1</a:t>
            </a:r>
          </a:p>
          <a:p>
            <a:r>
              <a:rPr lang="en-PH" sz="1600" dirty="0">
                <a:solidFill>
                  <a:srgbClr val="0070C0"/>
                </a:solidFill>
                <a:latin typeface="Consolas" panose="020B0609020204030204" pitchFamily="49" charset="0"/>
              </a:rPr>
              <a:t>(TIM_USE_MC_MOTOR | TIM_USE_FW_MOTOR), // S2</a:t>
            </a:r>
          </a:p>
          <a:p>
            <a:r>
              <a:rPr lang="en-PH" sz="1600" dirty="0">
                <a:solidFill>
                  <a:srgbClr val="0070C0"/>
                </a:solidFill>
                <a:latin typeface="Consolas" panose="020B0609020204030204" pitchFamily="49" charset="0"/>
              </a:rPr>
              <a:t>(TIM_USE_MC_MOTOR | TIM_USE_FW_MOTOR), // S3</a:t>
            </a:r>
          </a:p>
          <a:p>
            <a:r>
              <a:rPr lang="en-PH" sz="1600" dirty="0">
                <a:solidFill>
                  <a:srgbClr val="0070C0"/>
                </a:solidFill>
                <a:latin typeface="Consolas" panose="020B0609020204030204" pitchFamily="49" charset="0"/>
              </a:rPr>
              <a:t>(TIM_USE_MC_MOTOR | TIM_USE_FW_MOTOR), // S4</a:t>
            </a:r>
          </a:p>
          <a:p>
            <a:r>
              <a:rPr lang="en-PH" sz="1600" dirty="0">
                <a:solidFill>
                  <a:srgbClr val="0070C0"/>
                </a:solidFill>
                <a:latin typeface="Consolas" panose="020B0609020204030204" pitchFamily="49" charset="0"/>
              </a:rPr>
              <a:t>(</a:t>
            </a:r>
            <a:r>
              <a:rPr lang="en-PH" sz="1600" dirty="0">
                <a:solidFill>
                  <a:srgbClr val="002060"/>
                </a:solidFill>
                <a:latin typeface="Consolas" panose="020B0609020204030204" pitchFamily="49" charset="0"/>
              </a:rPr>
              <a:t>TIM_USE_MC_SERVO </a:t>
            </a:r>
            <a:r>
              <a:rPr lang="en-PH" sz="1600" dirty="0">
                <a:solidFill>
                  <a:srgbClr val="0070C0"/>
                </a:solidFill>
                <a:latin typeface="Consolas" panose="020B0609020204030204" pitchFamily="49" charset="0"/>
              </a:rPr>
              <a:t>| </a:t>
            </a:r>
            <a:r>
              <a:rPr lang="en-PH" sz="1600" dirty="0">
                <a:solidFill>
                  <a:srgbClr val="002060"/>
                </a:solidFill>
                <a:latin typeface="Consolas" panose="020B0609020204030204" pitchFamily="49" charset="0"/>
              </a:rPr>
              <a:t>TIM_USE_FW_SERVO</a:t>
            </a:r>
            <a:r>
              <a:rPr lang="en-PH" sz="1600" dirty="0">
                <a:solidFill>
                  <a:srgbClr val="0070C0"/>
                </a:solidFill>
                <a:latin typeface="Consolas" panose="020B0609020204030204" pitchFamily="49" charset="0"/>
              </a:rPr>
              <a:t>), // S5</a:t>
            </a:r>
          </a:p>
          <a:p>
            <a:r>
              <a:rPr lang="en-PH" sz="1600" dirty="0">
                <a:solidFill>
                  <a:srgbClr val="0070C0"/>
                </a:solidFill>
                <a:latin typeface="Consolas" panose="020B0609020204030204" pitchFamily="49" charset="0"/>
              </a:rPr>
              <a:t>(</a:t>
            </a:r>
            <a:r>
              <a:rPr lang="en-PH" sz="1600" dirty="0">
                <a:solidFill>
                  <a:srgbClr val="002060"/>
                </a:solidFill>
                <a:latin typeface="Consolas" panose="020B0609020204030204" pitchFamily="49" charset="0"/>
              </a:rPr>
              <a:t>TIM_USE_MC_SERVO </a:t>
            </a:r>
            <a:r>
              <a:rPr lang="en-PH" sz="1600" dirty="0">
                <a:solidFill>
                  <a:srgbClr val="0070C0"/>
                </a:solidFill>
                <a:latin typeface="Consolas" panose="020B0609020204030204" pitchFamily="49" charset="0"/>
              </a:rPr>
              <a:t>| </a:t>
            </a:r>
            <a:r>
              <a:rPr lang="en-PH" sz="1600" dirty="0">
                <a:solidFill>
                  <a:srgbClr val="002060"/>
                </a:solidFill>
                <a:latin typeface="Consolas" panose="020B0609020204030204" pitchFamily="49" charset="0"/>
              </a:rPr>
              <a:t>TIM_USE_FW_SERVO</a:t>
            </a:r>
            <a:r>
              <a:rPr lang="en-PH" sz="1600" dirty="0">
                <a:solidFill>
                  <a:srgbClr val="0070C0"/>
                </a:solidFill>
                <a:latin typeface="Consolas" panose="020B0609020204030204" pitchFamily="49" charset="0"/>
              </a:rPr>
              <a:t>), // S6</a:t>
            </a:r>
          </a:p>
          <a:p>
            <a:r>
              <a:rPr lang="en-PH" sz="1600" dirty="0">
                <a:solidFill>
                  <a:srgbClr val="0070C0"/>
                </a:solidFill>
                <a:latin typeface="Consolas" panose="020B0609020204030204" pitchFamily="49" charset="0"/>
              </a:rPr>
              <a:t>(</a:t>
            </a:r>
            <a:r>
              <a:rPr lang="en-PH" sz="1600" dirty="0">
                <a:solidFill>
                  <a:srgbClr val="002060"/>
                </a:solidFill>
                <a:latin typeface="Consolas" panose="020B0609020204030204" pitchFamily="49" charset="0"/>
              </a:rPr>
              <a:t>TIM_USE_MC_SERVO </a:t>
            </a:r>
            <a:r>
              <a:rPr lang="en-PH" sz="1600" dirty="0">
                <a:solidFill>
                  <a:srgbClr val="0070C0"/>
                </a:solidFill>
                <a:latin typeface="Consolas" panose="020B0609020204030204" pitchFamily="49" charset="0"/>
              </a:rPr>
              <a:t>| </a:t>
            </a:r>
            <a:r>
              <a:rPr lang="en-PH" sz="1600" dirty="0">
                <a:solidFill>
                  <a:srgbClr val="002060"/>
                </a:solidFill>
                <a:latin typeface="Consolas" panose="020B0609020204030204" pitchFamily="49" charset="0"/>
              </a:rPr>
              <a:t>TIM_USE_FW_SERVO</a:t>
            </a:r>
            <a:r>
              <a:rPr lang="en-PH" sz="1600" dirty="0">
                <a:solidFill>
                  <a:srgbClr val="0070C0"/>
                </a:solidFill>
                <a:latin typeface="Consolas" panose="020B0609020204030204" pitchFamily="49" charset="0"/>
              </a:rPr>
              <a:t>), // S7</a:t>
            </a:r>
          </a:p>
        </p:txBody>
      </p:sp>
      <p:sp>
        <p:nvSpPr>
          <p:cNvPr id="5" name="Rectangle 4">
            <a:extLst>
              <a:ext uri="{FF2B5EF4-FFF2-40B4-BE49-F238E27FC236}">
                <a16:creationId xmlns:a16="http://schemas.microsoft.com/office/drawing/2014/main" id="{636DD22C-03C9-4287-80D1-CA69512F8272}"/>
              </a:ext>
            </a:extLst>
          </p:cNvPr>
          <p:cNvSpPr/>
          <p:nvPr/>
        </p:nvSpPr>
        <p:spPr>
          <a:xfrm>
            <a:off x="173121" y="1929069"/>
            <a:ext cx="5021703" cy="369332"/>
          </a:xfrm>
          <a:prstGeom prst="rect">
            <a:avLst/>
          </a:prstGeom>
        </p:spPr>
        <p:txBody>
          <a:bodyPr wrap="square">
            <a:spAutoFit/>
          </a:bodyPr>
          <a:lstStyle/>
          <a:p>
            <a:r>
              <a:rPr lang="en-US" dirty="0" err="1"/>
              <a:t>SYNERDUINOSTM.Hex</a:t>
            </a:r>
            <a:r>
              <a:rPr lang="en-US" dirty="0"/>
              <a:t> (Default Loaded)</a:t>
            </a:r>
            <a:endParaRPr lang="en-PH" dirty="0"/>
          </a:p>
        </p:txBody>
      </p:sp>
      <p:sp>
        <p:nvSpPr>
          <p:cNvPr id="6" name="Rectangle 5">
            <a:extLst>
              <a:ext uri="{FF2B5EF4-FFF2-40B4-BE49-F238E27FC236}">
                <a16:creationId xmlns:a16="http://schemas.microsoft.com/office/drawing/2014/main" id="{9A2E68D4-FB92-4922-A39B-AEAA60E6A46C}"/>
              </a:ext>
            </a:extLst>
          </p:cNvPr>
          <p:cNvSpPr/>
          <p:nvPr/>
        </p:nvSpPr>
        <p:spPr>
          <a:xfrm>
            <a:off x="6109041" y="1902950"/>
            <a:ext cx="5021703" cy="369332"/>
          </a:xfrm>
          <a:prstGeom prst="rect">
            <a:avLst/>
          </a:prstGeom>
        </p:spPr>
        <p:txBody>
          <a:bodyPr wrap="square">
            <a:spAutoFit/>
          </a:bodyPr>
          <a:lstStyle/>
          <a:p>
            <a:r>
              <a:rPr lang="en-US" dirty="0" err="1"/>
              <a:t>SYNERDUINOSTMSV.Hex</a:t>
            </a:r>
            <a:endParaRPr lang="en-PH" dirty="0"/>
          </a:p>
        </p:txBody>
      </p:sp>
      <p:sp>
        <p:nvSpPr>
          <p:cNvPr id="7" name="Rectangle 6">
            <a:extLst>
              <a:ext uri="{FF2B5EF4-FFF2-40B4-BE49-F238E27FC236}">
                <a16:creationId xmlns:a16="http://schemas.microsoft.com/office/drawing/2014/main" id="{ECEFF9B3-E94A-45F0-B0B1-28576DF4375E}"/>
              </a:ext>
            </a:extLst>
          </p:cNvPr>
          <p:cNvSpPr/>
          <p:nvPr/>
        </p:nvSpPr>
        <p:spPr>
          <a:xfrm>
            <a:off x="156186" y="1189155"/>
            <a:ext cx="11858097" cy="646331"/>
          </a:xfrm>
          <a:prstGeom prst="rect">
            <a:avLst/>
          </a:prstGeom>
        </p:spPr>
        <p:txBody>
          <a:bodyPr wrap="square">
            <a:spAutoFit/>
          </a:bodyPr>
          <a:lstStyle/>
          <a:p>
            <a:r>
              <a:rPr lang="en-US" dirty="0"/>
              <a:t>Note INAV5-INAV6 </a:t>
            </a:r>
            <a:r>
              <a:rPr lang="en-US" dirty="0" err="1"/>
              <a:t>Synerduino</a:t>
            </a:r>
            <a:r>
              <a:rPr lang="en-US" dirty="0"/>
              <a:t> STM has Two Firmware with different output arrangement for different vehicle types  , (You can get creative in mixing for custom frame designs)</a:t>
            </a:r>
            <a:endParaRPr lang="en-PH" dirty="0"/>
          </a:p>
        </p:txBody>
      </p:sp>
      <p:sp>
        <p:nvSpPr>
          <p:cNvPr id="8" name="Rectangle 7">
            <a:extLst>
              <a:ext uri="{FF2B5EF4-FFF2-40B4-BE49-F238E27FC236}">
                <a16:creationId xmlns:a16="http://schemas.microsoft.com/office/drawing/2014/main" id="{81E8C611-1108-4BA5-917C-CFE30E92C23F}"/>
              </a:ext>
            </a:extLst>
          </p:cNvPr>
          <p:cNvSpPr/>
          <p:nvPr/>
        </p:nvSpPr>
        <p:spPr>
          <a:xfrm>
            <a:off x="173120" y="4577583"/>
            <a:ext cx="1411551" cy="2308324"/>
          </a:xfrm>
          <a:prstGeom prst="rect">
            <a:avLst/>
          </a:prstGeom>
        </p:spPr>
        <p:txBody>
          <a:bodyPr wrap="square">
            <a:spAutoFit/>
          </a:bodyPr>
          <a:lstStyle/>
          <a:p>
            <a:r>
              <a:rPr lang="en-PH" sz="1600" dirty="0">
                <a:solidFill>
                  <a:srgbClr val="0070C0"/>
                </a:solidFill>
                <a:latin typeface="Consolas" panose="020B0609020204030204" pitchFamily="49" charset="0"/>
              </a:rPr>
              <a:t>QUAD X</a:t>
            </a:r>
          </a:p>
          <a:p>
            <a:r>
              <a:rPr lang="en-PH" sz="1600" dirty="0">
                <a:solidFill>
                  <a:srgbClr val="0070C0"/>
                </a:solidFill>
                <a:latin typeface="Consolas" panose="020B0609020204030204" pitchFamily="49" charset="0"/>
              </a:rPr>
              <a:t>QUAD +</a:t>
            </a:r>
          </a:p>
          <a:p>
            <a:r>
              <a:rPr lang="en-PH" sz="1600" dirty="0">
                <a:solidFill>
                  <a:srgbClr val="0070C0"/>
                </a:solidFill>
                <a:latin typeface="Consolas" panose="020B0609020204030204" pitchFamily="49" charset="0"/>
              </a:rPr>
              <a:t>QUAD A-Tail</a:t>
            </a:r>
          </a:p>
          <a:p>
            <a:r>
              <a:rPr lang="en-PH" sz="1600" dirty="0">
                <a:solidFill>
                  <a:srgbClr val="0070C0"/>
                </a:solidFill>
                <a:latin typeface="Consolas" panose="020B0609020204030204" pitchFamily="49" charset="0"/>
              </a:rPr>
              <a:t>Y4</a:t>
            </a:r>
          </a:p>
          <a:p>
            <a:r>
              <a:rPr lang="en-PH" sz="1600" dirty="0">
                <a:solidFill>
                  <a:srgbClr val="0070C0"/>
                </a:solidFill>
                <a:latin typeface="Consolas" panose="020B0609020204030204" pitchFamily="49" charset="0"/>
              </a:rPr>
              <a:t>Y6</a:t>
            </a:r>
          </a:p>
          <a:p>
            <a:r>
              <a:rPr lang="en-PH" sz="1600" dirty="0">
                <a:solidFill>
                  <a:srgbClr val="0070C0"/>
                </a:solidFill>
                <a:latin typeface="Consolas" panose="020B0609020204030204" pitchFamily="49" charset="0"/>
              </a:rPr>
              <a:t>Hex X</a:t>
            </a:r>
          </a:p>
          <a:p>
            <a:r>
              <a:rPr lang="en-PH" sz="1600" dirty="0">
                <a:solidFill>
                  <a:srgbClr val="0070C0"/>
                </a:solidFill>
                <a:latin typeface="Consolas" panose="020B0609020204030204" pitchFamily="49" charset="0"/>
              </a:rPr>
              <a:t>Hex +</a:t>
            </a:r>
          </a:p>
          <a:p>
            <a:r>
              <a:rPr lang="en-PH" sz="1600" dirty="0">
                <a:solidFill>
                  <a:srgbClr val="0070C0"/>
                </a:solidFill>
                <a:latin typeface="Consolas" panose="020B0609020204030204" pitchFamily="49" charset="0"/>
              </a:rPr>
              <a:t>Hex H </a:t>
            </a:r>
          </a:p>
          <a:p>
            <a:endParaRPr lang="en-PH" sz="1600" dirty="0">
              <a:solidFill>
                <a:srgbClr val="0070C0"/>
              </a:solidFill>
              <a:latin typeface="Consolas" panose="020B0609020204030204" pitchFamily="49" charset="0"/>
            </a:endParaRPr>
          </a:p>
        </p:txBody>
      </p:sp>
      <p:sp>
        <p:nvSpPr>
          <p:cNvPr id="9" name="Rectangle 8">
            <a:extLst>
              <a:ext uri="{FF2B5EF4-FFF2-40B4-BE49-F238E27FC236}">
                <a16:creationId xmlns:a16="http://schemas.microsoft.com/office/drawing/2014/main" id="{E79B98A9-2F42-48C1-9559-A0E4BEFE5972}"/>
              </a:ext>
            </a:extLst>
          </p:cNvPr>
          <p:cNvSpPr/>
          <p:nvPr/>
        </p:nvSpPr>
        <p:spPr>
          <a:xfrm>
            <a:off x="2243092" y="4608409"/>
            <a:ext cx="3851434" cy="1815882"/>
          </a:xfrm>
          <a:prstGeom prst="rect">
            <a:avLst/>
          </a:prstGeom>
        </p:spPr>
        <p:txBody>
          <a:bodyPr wrap="square">
            <a:spAutoFit/>
          </a:bodyPr>
          <a:lstStyle/>
          <a:p>
            <a:r>
              <a:rPr lang="en-PH" sz="1600" dirty="0" err="1">
                <a:solidFill>
                  <a:srgbClr val="0070C0"/>
                </a:solidFill>
                <a:latin typeface="Consolas" panose="020B0609020204030204" pitchFamily="49" charset="0"/>
              </a:rPr>
              <a:t>FlyingWing</a:t>
            </a:r>
            <a:endParaRPr lang="en-PH" sz="1600" dirty="0">
              <a:solidFill>
                <a:srgbClr val="0070C0"/>
              </a:solidFill>
              <a:latin typeface="Consolas" panose="020B0609020204030204" pitchFamily="49" charset="0"/>
            </a:endParaRPr>
          </a:p>
          <a:p>
            <a:r>
              <a:rPr lang="en-PH" sz="1600" dirty="0">
                <a:solidFill>
                  <a:srgbClr val="0070C0"/>
                </a:solidFill>
                <a:latin typeface="Consolas" panose="020B0609020204030204" pitchFamily="49" charset="0"/>
              </a:rPr>
              <a:t>Airplane</a:t>
            </a:r>
          </a:p>
          <a:p>
            <a:r>
              <a:rPr lang="en-PH" sz="1600" dirty="0">
                <a:solidFill>
                  <a:srgbClr val="0070C0"/>
                </a:solidFill>
                <a:latin typeface="Consolas" panose="020B0609020204030204" pitchFamily="49" charset="0"/>
              </a:rPr>
              <a:t>Airplane No Rudder</a:t>
            </a:r>
          </a:p>
          <a:p>
            <a:r>
              <a:rPr lang="en-PH" sz="1600" dirty="0">
                <a:solidFill>
                  <a:srgbClr val="0070C0"/>
                </a:solidFill>
                <a:latin typeface="Consolas" panose="020B0609020204030204" pitchFamily="49" charset="0"/>
              </a:rPr>
              <a:t>Airplane V-Tail 2 Aileron Servo Airplane V-Tail 1 Aileron Servo</a:t>
            </a:r>
          </a:p>
          <a:p>
            <a:r>
              <a:rPr lang="en-PH" sz="1600" dirty="0">
                <a:solidFill>
                  <a:srgbClr val="0070C0"/>
                </a:solidFill>
                <a:latin typeface="Consolas" panose="020B0609020204030204" pitchFamily="49" charset="0"/>
              </a:rPr>
              <a:t>Other Stuff </a:t>
            </a:r>
          </a:p>
          <a:p>
            <a:endParaRPr lang="en-PH" sz="1600" dirty="0">
              <a:solidFill>
                <a:srgbClr val="0070C0"/>
              </a:solidFill>
              <a:latin typeface="Consolas" panose="020B0609020204030204" pitchFamily="49" charset="0"/>
            </a:endParaRPr>
          </a:p>
        </p:txBody>
      </p:sp>
      <p:sp>
        <p:nvSpPr>
          <p:cNvPr id="10" name="Rectangle 9">
            <a:extLst>
              <a:ext uri="{FF2B5EF4-FFF2-40B4-BE49-F238E27FC236}">
                <a16:creationId xmlns:a16="http://schemas.microsoft.com/office/drawing/2014/main" id="{F9677CD2-D87F-4667-98F5-B76FA67741A5}"/>
              </a:ext>
            </a:extLst>
          </p:cNvPr>
          <p:cNvSpPr/>
          <p:nvPr/>
        </p:nvSpPr>
        <p:spPr>
          <a:xfrm>
            <a:off x="8224885" y="4577583"/>
            <a:ext cx="4095564" cy="1323439"/>
          </a:xfrm>
          <a:prstGeom prst="rect">
            <a:avLst/>
          </a:prstGeom>
        </p:spPr>
        <p:txBody>
          <a:bodyPr wrap="square">
            <a:spAutoFit/>
          </a:bodyPr>
          <a:lstStyle/>
          <a:p>
            <a:r>
              <a:rPr lang="en-PH" sz="1600" dirty="0" err="1">
                <a:solidFill>
                  <a:srgbClr val="0070C0"/>
                </a:solidFill>
                <a:latin typeface="Consolas" panose="020B0609020204030204" pitchFamily="49" charset="0"/>
              </a:rPr>
              <a:t>FlyingWing</a:t>
            </a:r>
            <a:r>
              <a:rPr lang="en-PH" sz="1600" dirty="0">
                <a:solidFill>
                  <a:srgbClr val="0070C0"/>
                </a:solidFill>
                <a:latin typeface="Consolas" panose="020B0609020204030204" pitchFamily="49" charset="0"/>
              </a:rPr>
              <a:t> Differential thrust</a:t>
            </a:r>
          </a:p>
          <a:p>
            <a:r>
              <a:rPr lang="en-PH" sz="1600" dirty="0">
                <a:solidFill>
                  <a:srgbClr val="0070C0"/>
                </a:solidFill>
                <a:latin typeface="Consolas" panose="020B0609020204030204" pitchFamily="49" charset="0"/>
              </a:rPr>
              <a:t>Airplane Differential Thrust </a:t>
            </a:r>
          </a:p>
          <a:p>
            <a:r>
              <a:rPr lang="en-PH" sz="1600" dirty="0">
                <a:solidFill>
                  <a:srgbClr val="0070C0"/>
                </a:solidFill>
                <a:latin typeface="Consolas" panose="020B0609020204030204" pitchFamily="49" charset="0"/>
              </a:rPr>
              <a:t>Airplane V-Tail Differential Thrust</a:t>
            </a:r>
          </a:p>
          <a:p>
            <a:r>
              <a:rPr lang="en-PH" sz="1600" dirty="0">
                <a:solidFill>
                  <a:srgbClr val="0070C0"/>
                </a:solidFill>
                <a:latin typeface="Consolas" panose="020B0609020204030204" pitchFamily="49" charset="0"/>
              </a:rPr>
              <a:t>Other Stuff </a:t>
            </a:r>
          </a:p>
          <a:p>
            <a:endParaRPr lang="en-PH" sz="1600" dirty="0">
              <a:solidFill>
                <a:srgbClr val="0070C0"/>
              </a:solidFill>
              <a:latin typeface="Consolas" panose="020B0609020204030204" pitchFamily="49" charset="0"/>
            </a:endParaRPr>
          </a:p>
        </p:txBody>
      </p:sp>
      <p:sp>
        <p:nvSpPr>
          <p:cNvPr id="11" name="Rectangle 10">
            <a:extLst>
              <a:ext uri="{FF2B5EF4-FFF2-40B4-BE49-F238E27FC236}">
                <a16:creationId xmlns:a16="http://schemas.microsoft.com/office/drawing/2014/main" id="{0ECB3D21-7925-4904-A2BB-0DCD10F17D21}"/>
              </a:ext>
            </a:extLst>
          </p:cNvPr>
          <p:cNvSpPr/>
          <p:nvPr/>
        </p:nvSpPr>
        <p:spPr>
          <a:xfrm>
            <a:off x="6222976" y="4579240"/>
            <a:ext cx="1984161" cy="2308324"/>
          </a:xfrm>
          <a:prstGeom prst="rect">
            <a:avLst/>
          </a:prstGeom>
        </p:spPr>
        <p:txBody>
          <a:bodyPr wrap="square">
            <a:spAutoFit/>
          </a:bodyPr>
          <a:lstStyle/>
          <a:p>
            <a:r>
              <a:rPr lang="en-PH" sz="1600" dirty="0">
                <a:solidFill>
                  <a:srgbClr val="0070C0"/>
                </a:solidFill>
                <a:latin typeface="Consolas" panose="020B0609020204030204" pitchFamily="49" charset="0"/>
              </a:rPr>
              <a:t>Quad X W/ Gimbal</a:t>
            </a:r>
          </a:p>
          <a:p>
            <a:r>
              <a:rPr lang="en-PH" sz="1600" dirty="0">
                <a:solidFill>
                  <a:srgbClr val="0070C0"/>
                </a:solidFill>
                <a:latin typeface="Consolas" panose="020B0609020204030204" pitchFamily="49" charset="0"/>
              </a:rPr>
              <a:t>Quad + W/ Gimbal</a:t>
            </a:r>
          </a:p>
          <a:p>
            <a:r>
              <a:rPr lang="en-PH" sz="1600" dirty="0">
                <a:solidFill>
                  <a:srgbClr val="0070C0"/>
                </a:solidFill>
                <a:latin typeface="Consolas" panose="020B0609020204030204" pitchFamily="49" charset="0"/>
              </a:rPr>
              <a:t>Single Copter</a:t>
            </a:r>
          </a:p>
          <a:p>
            <a:r>
              <a:rPr lang="en-PH" sz="1600" dirty="0">
                <a:solidFill>
                  <a:srgbClr val="0070C0"/>
                </a:solidFill>
                <a:latin typeface="Consolas" panose="020B0609020204030204" pitchFamily="49" charset="0"/>
              </a:rPr>
              <a:t>Bi-Copter</a:t>
            </a:r>
          </a:p>
          <a:p>
            <a:r>
              <a:rPr lang="en-PH" sz="1600" dirty="0" err="1">
                <a:solidFill>
                  <a:srgbClr val="0070C0"/>
                </a:solidFill>
                <a:latin typeface="Consolas" panose="020B0609020204030204" pitchFamily="49" charset="0"/>
              </a:rPr>
              <a:t>Tricopter</a:t>
            </a:r>
            <a:endParaRPr lang="en-PH" sz="1600" dirty="0">
              <a:solidFill>
                <a:srgbClr val="0070C0"/>
              </a:solidFill>
              <a:latin typeface="Consolas" panose="020B0609020204030204" pitchFamily="49" charset="0"/>
            </a:endParaRPr>
          </a:p>
          <a:p>
            <a:r>
              <a:rPr lang="en-PH" sz="1600" dirty="0">
                <a:solidFill>
                  <a:srgbClr val="0070C0"/>
                </a:solidFill>
                <a:latin typeface="Consolas" panose="020B0609020204030204" pitchFamily="49" charset="0"/>
              </a:rPr>
              <a:t>Rover</a:t>
            </a:r>
          </a:p>
          <a:p>
            <a:r>
              <a:rPr lang="en-PH" sz="1600" dirty="0">
                <a:solidFill>
                  <a:srgbClr val="0070C0"/>
                </a:solidFill>
                <a:latin typeface="Consolas" panose="020B0609020204030204" pitchFamily="49" charset="0"/>
              </a:rPr>
              <a:t>Boat</a:t>
            </a:r>
          </a:p>
          <a:p>
            <a:r>
              <a:rPr lang="en-PH" sz="1600" dirty="0">
                <a:solidFill>
                  <a:srgbClr val="0070C0"/>
                </a:solidFill>
                <a:latin typeface="Consolas" panose="020B0609020204030204" pitchFamily="49" charset="0"/>
              </a:rPr>
              <a:t>Camera Gimbal</a:t>
            </a:r>
          </a:p>
          <a:p>
            <a:endParaRPr lang="en-PH" sz="1600" dirty="0">
              <a:solidFill>
                <a:srgbClr val="0070C0"/>
              </a:solidFill>
              <a:latin typeface="Consolas" panose="020B0609020204030204" pitchFamily="49" charset="0"/>
            </a:endParaRPr>
          </a:p>
        </p:txBody>
      </p:sp>
      <p:sp>
        <p:nvSpPr>
          <p:cNvPr id="12" name="Rectangle 11">
            <a:extLst>
              <a:ext uri="{FF2B5EF4-FFF2-40B4-BE49-F238E27FC236}">
                <a16:creationId xmlns:a16="http://schemas.microsoft.com/office/drawing/2014/main" id="{B17E0B72-D107-4BF2-A466-A7A0F6447B0B}"/>
              </a:ext>
            </a:extLst>
          </p:cNvPr>
          <p:cNvSpPr/>
          <p:nvPr/>
        </p:nvSpPr>
        <p:spPr>
          <a:xfrm>
            <a:off x="173121" y="4161268"/>
            <a:ext cx="5021703" cy="369332"/>
          </a:xfrm>
          <a:prstGeom prst="rect">
            <a:avLst/>
          </a:prstGeom>
        </p:spPr>
        <p:txBody>
          <a:bodyPr wrap="square">
            <a:spAutoFit/>
          </a:bodyPr>
          <a:lstStyle/>
          <a:p>
            <a:r>
              <a:rPr lang="en-US" dirty="0"/>
              <a:t>Vehicle Preset Mix </a:t>
            </a:r>
            <a:endParaRPr lang="en-PH" dirty="0"/>
          </a:p>
        </p:txBody>
      </p:sp>
      <p:sp>
        <p:nvSpPr>
          <p:cNvPr id="13" name="Rectangle 12">
            <a:extLst>
              <a:ext uri="{FF2B5EF4-FFF2-40B4-BE49-F238E27FC236}">
                <a16:creationId xmlns:a16="http://schemas.microsoft.com/office/drawing/2014/main" id="{974AB7E7-CBBB-47D4-BE78-42DE73B62C96}"/>
              </a:ext>
            </a:extLst>
          </p:cNvPr>
          <p:cNvSpPr/>
          <p:nvPr/>
        </p:nvSpPr>
        <p:spPr>
          <a:xfrm>
            <a:off x="6225924" y="4209908"/>
            <a:ext cx="5021703" cy="369332"/>
          </a:xfrm>
          <a:prstGeom prst="rect">
            <a:avLst/>
          </a:prstGeom>
        </p:spPr>
        <p:txBody>
          <a:bodyPr wrap="square">
            <a:spAutoFit/>
          </a:bodyPr>
          <a:lstStyle/>
          <a:p>
            <a:r>
              <a:rPr lang="en-US" dirty="0"/>
              <a:t>Vehicle Preset Mix </a:t>
            </a:r>
            <a:endParaRPr lang="en-PH" dirty="0"/>
          </a:p>
        </p:txBody>
      </p:sp>
      <p:cxnSp>
        <p:nvCxnSpPr>
          <p:cNvPr id="15" name="Straight Connector 14">
            <a:extLst>
              <a:ext uri="{FF2B5EF4-FFF2-40B4-BE49-F238E27FC236}">
                <a16:creationId xmlns:a16="http://schemas.microsoft.com/office/drawing/2014/main" id="{8687C78C-3397-494E-AA55-9268185BE3F2}"/>
              </a:ext>
            </a:extLst>
          </p:cNvPr>
          <p:cNvCxnSpPr>
            <a:cxnSpLocks/>
          </p:cNvCxnSpPr>
          <p:nvPr/>
        </p:nvCxnSpPr>
        <p:spPr>
          <a:xfrm>
            <a:off x="5980591" y="2057400"/>
            <a:ext cx="0" cy="453871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A2C530D7-207E-4E18-9587-85ED4A01621B}"/>
              </a:ext>
            </a:extLst>
          </p:cNvPr>
          <p:cNvGrpSpPr/>
          <p:nvPr/>
        </p:nvGrpSpPr>
        <p:grpSpPr>
          <a:xfrm>
            <a:off x="337185" y="394865"/>
            <a:ext cx="6266816" cy="581870"/>
            <a:chOff x="0" y="0"/>
            <a:chExt cx="4550176" cy="229875"/>
          </a:xfrm>
          <a:solidFill>
            <a:srgbClr val="00B0F0"/>
          </a:solidFill>
        </p:grpSpPr>
        <p:sp>
          <p:nvSpPr>
            <p:cNvPr id="17" name="Freeform 6">
              <a:extLst>
                <a:ext uri="{FF2B5EF4-FFF2-40B4-BE49-F238E27FC236}">
                  <a16:creationId xmlns:a16="http://schemas.microsoft.com/office/drawing/2014/main" id="{F5F385C6-982E-4658-A791-8A3B507918B1}"/>
                </a:ext>
              </a:extLst>
            </p:cNvPr>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18" name="TextBox 17">
              <a:extLst>
                <a:ext uri="{FF2B5EF4-FFF2-40B4-BE49-F238E27FC236}">
                  <a16:creationId xmlns:a16="http://schemas.microsoft.com/office/drawing/2014/main" id="{8C469540-DF7D-425D-8F23-47ED6B3CB79C}"/>
                </a:ext>
              </a:extLst>
            </p:cNvPr>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19" name="TextBox 18">
            <a:extLst>
              <a:ext uri="{FF2B5EF4-FFF2-40B4-BE49-F238E27FC236}">
                <a16:creationId xmlns:a16="http://schemas.microsoft.com/office/drawing/2014/main" id="{D4692BA6-CF9B-4E04-9ACD-4647A99728A7}"/>
              </a:ext>
            </a:extLst>
          </p:cNvPr>
          <p:cNvSpPr txBox="1"/>
          <p:nvPr/>
        </p:nvSpPr>
        <p:spPr>
          <a:xfrm>
            <a:off x="457200" y="455718"/>
            <a:ext cx="5963155" cy="350802"/>
          </a:xfrm>
          <a:prstGeom prst="rect">
            <a:avLst/>
          </a:prstGeom>
        </p:spPr>
        <p:txBody>
          <a:bodyPr wrap="square"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SETTING UP YOUR DRONE</a:t>
            </a:r>
          </a:p>
        </p:txBody>
      </p:sp>
    </p:spTree>
    <p:extLst>
      <p:ext uri="{BB962C8B-B14F-4D97-AF65-F5344CB8AC3E}">
        <p14:creationId xmlns:p14="http://schemas.microsoft.com/office/powerpoint/2010/main" val="2142706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F3BCE8-9FEF-4683-A9D9-A5CEB09E0ABD}"/>
              </a:ext>
            </a:extLst>
          </p:cNvPr>
          <p:cNvPicPr>
            <a:picLocks noChangeAspect="1"/>
          </p:cNvPicPr>
          <p:nvPr/>
        </p:nvPicPr>
        <p:blipFill>
          <a:blip r:embed="rId3"/>
          <a:stretch>
            <a:fillRect/>
          </a:stretch>
        </p:blipFill>
        <p:spPr>
          <a:xfrm>
            <a:off x="2700950" y="1065916"/>
            <a:ext cx="9020797" cy="5074197"/>
          </a:xfrm>
          <a:prstGeom prst="rect">
            <a:avLst/>
          </a:prstGeom>
        </p:spPr>
      </p:pic>
      <p:sp>
        <p:nvSpPr>
          <p:cNvPr id="3" name="Rectangle 2">
            <a:extLst>
              <a:ext uri="{FF2B5EF4-FFF2-40B4-BE49-F238E27FC236}">
                <a16:creationId xmlns:a16="http://schemas.microsoft.com/office/drawing/2014/main" id="{76A7A592-6388-43E1-A8D7-FE15A8ED5B19}"/>
              </a:ext>
            </a:extLst>
          </p:cNvPr>
          <p:cNvSpPr/>
          <p:nvPr/>
        </p:nvSpPr>
        <p:spPr>
          <a:xfrm>
            <a:off x="8156257" y="356301"/>
            <a:ext cx="3507651" cy="523220"/>
          </a:xfrm>
          <a:prstGeom prst="rect">
            <a:avLst/>
          </a:prstGeom>
        </p:spPr>
        <p:txBody>
          <a:bodyPr wrap="square">
            <a:spAutoFit/>
          </a:bodyPr>
          <a:lstStyle/>
          <a:p>
            <a:r>
              <a:rPr lang="en-US" sz="2800" dirty="0"/>
              <a:t>MIXER (INAV 7-INAV 8)</a:t>
            </a:r>
            <a:endParaRPr lang="en-PH" sz="2800" dirty="0"/>
          </a:p>
        </p:txBody>
      </p:sp>
      <p:sp>
        <p:nvSpPr>
          <p:cNvPr id="4" name="Rectangle 3">
            <a:extLst>
              <a:ext uri="{FF2B5EF4-FFF2-40B4-BE49-F238E27FC236}">
                <a16:creationId xmlns:a16="http://schemas.microsoft.com/office/drawing/2014/main" id="{EB93C66F-9153-465A-9E80-2E065C87EF4F}"/>
              </a:ext>
            </a:extLst>
          </p:cNvPr>
          <p:cNvSpPr/>
          <p:nvPr/>
        </p:nvSpPr>
        <p:spPr>
          <a:xfrm>
            <a:off x="168676" y="1456522"/>
            <a:ext cx="2148396" cy="4524315"/>
          </a:xfrm>
          <a:prstGeom prst="rect">
            <a:avLst/>
          </a:prstGeom>
        </p:spPr>
        <p:txBody>
          <a:bodyPr wrap="square">
            <a:spAutoFit/>
          </a:bodyPr>
          <a:lstStyle/>
          <a:p>
            <a:r>
              <a:rPr lang="en-US" dirty="0"/>
              <a:t>Airframe or Vehicle time Preset and mix selection</a:t>
            </a:r>
          </a:p>
          <a:p>
            <a:endParaRPr lang="en-US" dirty="0"/>
          </a:p>
          <a:p>
            <a:r>
              <a:rPr lang="en-US" dirty="0"/>
              <a:t>Load and apply when selected then Save Reboot</a:t>
            </a:r>
          </a:p>
          <a:p>
            <a:endParaRPr lang="en-US" dirty="0"/>
          </a:p>
          <a:p>
            <a:r>
              <a:rPr lang="en-US" dirty="0"/>
              <a:t>Mixing is now color coded to timer availability</a:t>
            </a:r>
          </a:p>
          <a:p>
            <a:endParaRPr lang="en-US" dirty="0"/>
          </a:p>
          <a:p>
            <a:r>
              <a:rPr lang="en-US" dirty="0"/>
              <a:t>The Timer is Automatically assign to the corresponding PWM Pins as needed </a:t>
            </a:r>
          </a:p>
        </p:txBody>
      </p:sp>
      <p:sp>
        <p:nvSpPr>
          <p:cNvPr id="5" name="Rectangle 4">
            <a:extLst>
              <a:ext uri="{FF2B5EF4-FFF2-40B4-BE49-F238E27FC236}">
                <a16:creationId xmlns:a16="http://schemas.microsoft.com/office/drawing/2014/main" id="{04F501CD-3894-4FD3-A592-1B84373965AE}"/>
              </a:ext>
            </a:extLst>
          </p:cNvPr>
          <p:cNvSpPr/>
          <p:nvPr/>
        </p:nvSpPr>
        <p:spPr>
          <a:xfrm>
            <a:off x="2684016" y="5934671"/>
            <a:ext cx="9130780" cy="1200329"/>
          </a:xfrm>
          <a:prstGeom prst="rect">
            <a:avLst/>
          </a:prstGeom>
        </p:spPr>
        <p:txBody>
          <a:bodyPr wrap="square">
            <a:spAutoFit/>
          </a:bodyPr>
          <a:lstStyle/>
          <a:p>
            <a:endParaRPr lang="en-US" dirty="0"/>
          </a:p>
          <a:p>
            <a:r>
              <a:rPr lang="en-US" dirty="0"/>
              <a:t>This allows you to assign motor and servo function to your custom drone frame or payload requirement this eliminates the need to recompile a new firmware for custom frame types</a:t>
            </a:r>
          </a:p>
          <a:p>
            <a:endParaRPr lang="en-PH" dirty="0"/>
          </a:p>
        </p:txBody>
      </p:sp>
      <p:grpSp>
        <p:nvGrpSpPr>
          <p:cNvPr id="6" name="Group 5">
            <a:extLst>
              <a:ext uri="{FF2B5EF4-FFF2-40B4-BE49-F238E27FC236}">
                <a16:creationId xmlns:a16="http://schemas.microsoft.com/office/drawing/2014/main" id="{83D6D9FB-0F8D-4B4C-BF9B-5932B14376AF}"/>
              </a:ext>
            </a:extLst>
          </p:cNvPr>
          <p:cNvGrpSpPr/>
          <p:nvPr/>
        </p:nvGrpSpPr>
        <p:grpSpPr>
          <a:xfrm>
            <a:off x="337185" y="394865"/>
            <a:ext cx="7466288" cy="581870"/>
            <a:chOff x="0" y="0"/>
            <a:chExt cx="4550176" cy="229875"/>
          </a:xfrm>
          <a:solidFill>
            <a:srgbClr val="00B0F0"/>
          </a:solidFill>
        </p:grpSpPr>
        <p:sp>
          <p:nvSpPr>
            <p:cNvPr id="7" name="Freeform 6">
              <a:extLst>
                <a:ext uri="{FF2B5EF4-FFF2-40B4-BE49-F238E27FC236}">
                  <a16:creationId xmlns:a16="http://schemas.microsoft.com/office/drawing/2014/main" id="{01C77F06-472A-4577-9AA7-050F09E96DEA}"/>
                </a:ext>
              </a:extLst>
            </p:cNvPr>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8" name="TextBox 7">
              <a:extLst>
                <a:ext uri="{FF2B5EF4-FFF2-40B4-BE49-F238E27FC236}">
                  <a16:creationId xmlns:a16="http://schemas.microsoft.com/office/drawing/2014/main" id="{AA5A1730-4920-481D-B48A-4E93583444E3}"/>
                </a:ext>
              </a:extLst>
            </p:cNvPr>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9" name="TextBox 8">
            <a:extLst>
              <a:ext uri="{FF2B5EF4-FFF2-40B4-BE49-F238E27FC236}">
                <a16:creationId xmlns:a16="http://schemas.microsoft.com/office/drawing/2014/main" id="{64CCF033-B03D-48CB-A165-A2A1155722DC}"/>
              </a:ext>
            </a:extLst>
          </p:cNvPr>
          <p:cNvSpPr txBox="1"/>
          <p:nvPr/>
        </p:nvSpPr>
        <p:spPr>
          <a:xfrm>
            <a:off x="528092" y="474234"/>
            <a:ext cx="7353931" cy="350802"/>
          </a:xfrm>
          <a:prstGeom prst="rect">
            <a:avLst/>
          </a:prstGeom>
        </p:spPr>
        <p:txBody>
          <a:bodyPr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SETTING UP YOUR DRONE</a:t>
            </a:r>
          </a:p>
        </p:txBody>
      </p:sp>
    </p:spTree>
    <p:extLst>
      <p:ext uri="{BB962C8B-B14F-4D97-AF65-F5344CB8AC3E}">
        <p14:creationId xmlns:p14="http://schemas.microsoft.com/office/powerpoint/2010/main" val="3617320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3BE06F-4211-4AA1-8FC7-A8873FAFE91D}"/>
              </a:ext>
            </a:extLst>
          </p:cNvPr>
          <p:cNvPicPr>
            <a:picLocks noChangeAspect="1"/>
          </p:cNvPicPr>
          <p:nvPr/>
        </p:nvPicPr>
        <p:blipFill>
          <a:blip r:embed="rId2"/>
          <a:stretch>
            <a:fillRect/>
          </a:stretch>
        </p:blipFill>
        <p:spPr>
          <a:xfrm>
            <a:off x="2641600" y="1278492"/>
            <a:ext cx="9072880" cy="4851175"/>
          </a:xfrm>
          <a:prstGeom prst="rect">
            <a:avLst/>
          </a:prstGeom>
        </p:spPr>
      </p:pic>
      <p:sp>
        <p:nvSpPr>
          <p:cNvPr id="4" name="Rectangle 3">
            <a:extLst>
              <a:ext uri="{FF2B5EF4-FFF2-40B4-BE49-F238E27FC236}">
                <a16:creationId xmlns:a16="http://schemas.microsoft.com/office/drawing/2014/main" id="{19A63985-39D7-4244-83D4-56B0B41B80A6}"/>
              </a:ext>
            </a:extLst>
          </p:cNvPr>
          <p:cNvSpPr/>
          <p:nvPr/>
        </p:nvSpPr>
        <p:spPr>
          <a:xfrm>
            <a:off x="337185" y="1479882"/>
            <a:ext cx="2148396" cy="4801314"/>
          </a:xfrm>
          <a:prstGeom prst="rect">
            <a:avLst/>
          </a:prstGeom>
        </p:spPr>
        <p:txBody>
          <a:bodyPr wrap="square">
            <a:spAutoFit/>
          </a:bodyPr>
          <a:lstStyle/>
          <a:p>
            <a:r>
              <a:rPr lang="en-US" dirty="0"/>
              <a:t>Motor Mixer controls ESC control Elements of vehicle or Payload</a:t>
            </a:r>
          </a:p>
          <a:p>
            <a:endParaRPr lang="en-US" dirty="0"/>
          </a:p>
          <a:p>
            <a:r>
              <a:rPr lang="en-US" dirty="0"/>
              <a:t>Here you can add motors and Assign it Mixing </a:t>
            </a:r>
          </a:p>
          <a:p>
            <a:endParaRPr lang="en-US" dirty="0"/>
          </a:p>
          <a:p>
            <a:r>
              <a:rPr lang="en-US" dirty="0"/>
              <a:t>Servo Mixer control Servo elements of Vehicle or Payload</a:t>
            </a:r>
          </a:p>
          <a:p>
            <a:endParaRPr lang="en-US" dirty="0"/>
          </a:p>
          <a:p>
            <a:r>
              <a:rPr lang="en-US" dirty="0"/>
              <a:t>Here is where you can Add the Input assignment of the Servo </a:t>
            </a:r>
          </a:p>
        </p:txBody>
      </p:sp>
      <p:grpSp>
        <p:nvGrpSpPr>
          <p:cNvPr id="5" name="Group 4">
            <a:extLst>
              <a:ext uri="{FF2B5EF4-FFF2-40B4-BE49-F238E27FC236}">
                <a16:creationId xmlns:a16="http://schemas.microsoft.com/office/drawing/2014/main" id="{FC61AD66-B7BD-463B-85A4-D96959A60FC5}"/>
              </a:ext>
            </a:extLst>
          </p:cNvPr>
          <p:cNvGrpSpPr/>
          <p:nvPr/>
        </p:nvGrpSpPr>
        <p:grpSpPr>
          <a:xfrm>
            <a:off x="337185" y="394865"/>
            <a:ext cx="7466288" cy="581870"/>
            <a:chOff x="0" y="0"/>
            <a:chExt cx="4550176" cy="229875"/>
          </a:xfrm>
          <a:solidFill>
            <a:srgbClr val="00B0F0"/>
          </a:solidFill>
        </p:grpSpPr>
        <p:sp>
          <p:nvSpPr>
            <p:cNvPr id="6" name="Freeform 6">
              <a:extLst>
                <a:ext uri="{FF2B5EF4-FFF2-40B4-BE49-F238E27FC236}">
                  <a16:creationId xmlns:a16="http://schemas.microsoft.com/office/drawing/2014/main" id="{B4895A21-A683-42A5-A3E4-2C79F0F40561}"/>
                </a:ext>
              </a:extLst>
            </p:cNvPr>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7" name="TextBox 6">
              <a:extLst>
                <a:ext uri="{FF2B5EF4-FFF2-40B4-BE49-F238E27FC236}">
                  <a16:creationId xmlns:a16="http://schemas.microsoft.com/office/drawing/2014/main" id="{64D9B0DC-934C-441A-ABBC-B80CAD9DF719}"/>
                </a:ext>
              </a:extLst>
            </p:cNvPr>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8" name="TextBox 7">
            <a:extLst>
              <a:ext uri="{FF2B5EF4-FFF2-40B4-BE49-F238E27FC236}">
                <a16:creationId xmlns:a16="http://schemas.microsoft.com/office/drawing/2014/main" id="{04F358E0-D7A7-4676-8A83-0FA2E249DF86}"/>
              </a:ext>
            </a:extLst>
          </p:cNvPr>
          <p:cNvSpPr txBox="1"/>
          <p:nvPr/>
        </p:nvSpPr>
        <p:spPr>
          <a:xfrm>
            <a:off x="528092" y="474234"/>
            <a:ext cx="7353931" cy="350802"/>
          </a:xfrm>
          <a:prstGeom prst="rect">
            <a:avLst/>
          </a:prstGeom>
        </p:spPr>
        <p:txBody>
          <a:bodyPr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SETTING UP YOUR DRONE</a:t>
            </a:r>
          </a:p>
        </p:txBody>
      </p:sp>
    </p:spTree>
    <p:extLst>
      <p:ext uri="{BB962C8B-B14F-4D97-AF65-F5344CB8AC3E}">
        <p14:creationId xmlns:p14="http://schemas.microsoft.com/office/powerpoint/2010/main" val="1092395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E1A7F25-F58C-417A-89DF-0C3F3D6E971D}"/>
              </a:ext>
            </a:extLst>
          </p:cNvPr>
          <p:cNvGrpSpPr/>
          <p:nvPr/>
        </p:nvGrpSpPr>
        <p:grpSpPr>
          <a:xfrm>
            <a:off x="337185" y="394865"/>
            <a:ext cx="5166970" cy="581870"/>
            <a:chOff x="0" y="0"/>
            <a:chExt cx="4550176" cy="229875"/>
          </a:xfrm>
          <a:solidFill>
            <a:srgbClr val="00B0F0"/>
          </a:solidFill>
        </p:grpSpPr>
        <p:sp>
          <p:nvSpPr>
            <p:cNvPr id="5" name="Freeform 6">
              <a:extLst>
                <a:ext uri="{FF2B5EF4-FFF2-40B4-BE49-F238E27FC236}">
                  <a16:creationId xmlns:a16="http://schemas.microsoft.com/office/drawing/2014/main" id="{766A5298-4915-4540-9935-04510A680A7E}"/>
                </a:ext>
              </a:extLst>
            </p:cNvPr>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6" name="TextBox 5">
              <a:extLst>
                <a:ext uri="{FF2B5EF4-FFF2-40B4-BE49-F238E27FC236}">
                  <a16:creationId xmlns:a16="http://schemas.microsoft.com/office/drawing/2014/main" id="{60FE12C5-02E1-4450-8D98-791C3A5E49C5}"/>
                </a:ext>
              </a:extLst>
            </p:cNvPr>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7" name="TextBox 6">
            <a:extLst>
              <a:ext uri="{FF2B5EF4-FFF2-40B4-BE49-F238E27FC236}">
                <a16:creationId xmlns:a16="http://schemas.microsoft.com/office/drawing/2014/main" id="{58631004-99F3-4F44-B8C2-08FDB6B19311}"/>
              </a:ext>
            </a:extLst>
          </p:cNvPr>
          <p:cNvSpPr txBox="1"/>
          <p:nvPr/>
        </p:nvSpPr>
        <p:spPr>
          <a:xfrm>
            <a:off x="528093" y="474234"/>
            <a:ext cx="5089214" cy="350802"/>
          </a:xfrm>
          <a:prstGeom prst="rect">
            <a:avLst/>
          </a:prstGeom>
        </p:spPr>
        <p:txBody>
          <a:bodyPr wrap="square"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SERVO MIXING</a:t>
            </a:r>
          </a:p>
        </p:txBody>
      </p:sp>
      <p:sp>
        <p:nvSpPr>
          <p:cNvPr id="9" name="TextBox 8">
            <a:extLst>
              <a:ext uri="{FF2B5EF4-FFF2-40B4-BE49-F238E27FC236}">
                <a16:creationId xmlns:a16="http://schemas.microsoft.com/office/drawing/2014/main" id="{412AAF01-AD29-482D-A99B-157A7E3EFDD9}"/>
              </a:ext>
            </a:extLst>
          </p:cNvPr>
          <p:cNvSpPr txBox="1"/>
          <p:nvPr/>
        </p:nvSpPr>
        <p:spPr>
          <a:xfrm>
            <a:off x="814378" y="1510035"/>
            <a:ext cx="4212583" cy="3139321"/>
          </a:xfrm>
          <a:prstGeom prst="rect">
            <a:avLst/>
          </a:prstGeom>
          <a:noFill/>
        </p:spPr>
        <p:txBody>
          <a:bodyPr wrap="square">
            <a:spAutoFit/>
          </a:bodyPr>
          <a:lstStyle/>
          <a:p>
            <a:r>
              <a:rPr lang="en-US" b="1" dirty="0"/>
              <a:t>Motor Mixing</a:t>
            </a:r>
          </a:p>
          <a:p>
            <a:r>
              <a:rPr lang="en-US" dirty="0"/>
              <a:t>A motor mixing rule is needed for each motor. Each rule defines weights that determine how the motor it applies to will change its speed relative to the requested throttle and flight dynamics: roll rate, pitch rate and yaw rate. The </a:t>
            </a:r>
            <a:r>
              <a:rPr lang="en-US" dirty="0" err="1"/>
              <a:t>heigher</a:t>
            </a:r>
            <a:r>
              <a:rPr lang="en-US" dirty="0"/>
              <a:t> a weight the more the input will have an impact on the speed of the motor. Refer to the following table for the meaning of each weight.</a:t>
            </a:r>
            <a:endParaRPr lang="en-PH" dirty="0"/>
          </a:p>
        </p:txBody>
      </p:sp>
      <p:graphicFrame>
        <p:nvGraphicFramePr>
          <p:cNvPr id="10" name="Table 9">
            <a:extLst>
              <a:ext uri="{FF2B5EF4-FFF2-40B4-BE49-F238E27FC236}">
                <a16:creationId xmlns:a16="http://schemas.microsoft.com/office/drawing/2014/main" id="{9AF28085-A3DA-4ED4-9494-28AE4E7B0A1C}"/>
              </a:ext>
            </a:extLst>
          </p:cNvPr>
          <p:cNvGraphicFramePr>
            <a:graphicFrameLocks noGrp="1"/>
          </p:cNvGraphicFramePr>
          <p:nvPr>
            <p:extLst>
              <p:ext uri="{D42A27DB-BD31-4B8C-83A1-F6EECF244321}">
                <p14:modId xmlns:p14="http://schemas.microsoft.com/office/powerpoint/2010/main" val="770279309"/>
              </p:ext>
            </p:extLst>
          </p:nvPr>
        </p:nvGraphicFramePr>
        <p:xfrm>
          <a:off x="5504155" y="1484233"/>
          <a:ext cx="6028962" cy="4453748"/>
        </p:xfrm>
        <a:graphic>
          <a:graphicData uri="http://schemas.openxmlformats.org/drawingml/2006/table">
            <a:tbl>
              <a:tblPr/>
              <a:tblGrid>
                <a:gridCol w="1083134">
                  <a:extLst>
                    <a:ext uri="{9D8B030D-6E8A-4147-A177-3AD203B41FA5}">
                      <a16:colId xmlns:a16="http://schemas.microsoft.com/office/drawing/2014/main" val="3271230411"/>
                    </a:ext>
                  </a:extLst>
                </a:gridCol>
                <a:gridCol w="4945828">
                  <a:extLst>
                    <a:ext uri="{9D8B030D-6E8A-4147-A177-3AD203B41FA5}">
                      <a16:colId xmlns:a16="http://schemas.microsoft.com/office/drawing/2014/main" val="2368878131"/>
                    </a:ext>
                  </a:extLst>
                </a:gridCol>
              </a:tblGrid>
              <a:tr h="209703">
                <a:tc>
                  <a:txBody>
                    <a:bodyPr/>
                    <a:lstStyle/>
                    <a:p>
                      <a:r>
                        <a:rPr lang="en-PH" sz="1200"/>
                        <a:t>Weight</a:t>
                      </a:r>
                    </a:p>
                  </a:txBody>
                  <a:tcPr marL="52426" marR="52426" marT="26213" marB="26213" anchor="ctr">
                    <a:lnL>
                      <a:noFill/>
                    </a:lnL>
                    <a:lnR>
                      <a:noFill/>
                    </a:lnR>
                    <a:lnT>
                      <a:noFill/>
                    </a:lnT>
                    <a:lnB>
                      <a:noFill/>
                    </a:lnB>
                  </a:tcPr>
                </a:tc>
                <a:tc>
                  <a:txBody>
                    <a:bodyPr/>
                    <a:lstStyle/>
                    <a:p>
                      <a:r>
                        <a:rPr lang="en-PH" sz="1200"/>
                        <a:t>Definition</a:t>
                      </a:r>
                    </a:p>
                  </a:txBody>
                  <a:tcPr marL="52426" marR="52426" marT="26213" marB="26213" anchor="ctr">
                    <a:lnL>
                      <a:noFill/>
                    </a:lnL>
                    <a:lnR>
                      <a:noFill/>
                    </a:lnR>
                    <a:lnT>
                      <a:noFill/>
                    </a:lnT>
                    <a:lnB>
                      <a:noFill/>
                    </a:lnB>
                  </a:tcPr>
                </a:tc>
                <a:extLst>
                  <a:ext uri="{0D108BD9-81ED-4DB2-BD59-A6C34878D82A}">
                    <a16:rowId xmlns:a16="http://schemas.microsoft.com/office/drawing/2014/main" val="1619287723"/>
                  </a:ext>
                </a:extLst>
              </a:tr>
              <a:tr h="524258">
                <a:tc>
                  <a:txBody>
                    <a:bodyPr/>
                    <a:lstStyle/>
                    <a:p>
                      <a:r>
                        <a:rPr lang="en-PH" sz="1200"/>
                        <a:t>THROTTLE</a:t>
                      </a:r>
                    </a:p>
                  </a:txBody>
                  <a:tcPr marL="52426" marR="52426" marT="26213" marB="26213" anchor="ctr">
                    <a:lnL>
                      <a:noFill/>
                    </a:lnL>
                    <a:lnR>
                      <a:noFill/>
                    </a:lnR>
                    <a:lnT>
                      <a:noFill/>
                    </a:lnT>
                    <a:lnB>
                      <a:noFill/>
                    </a:lnB>
                  </a:tcPr>
                </a:tc>
                <a:tc>
                  <a:txBody>
                    <a:bodyPr/>
                    <a:lstStyle/>
                    <a:p>
                      <a:r>
                        <a:rPr lang="en-US" sz="1200"/>
                        <a:t>Speed of the motor relative to throttle. Range [0.0, 1.0]. A motor with a weight of 0.5 will receive a command that will half of a motor with a 1.0 weight</a:t>
                      </a:r>
                    </a:p>
                  </a:txBody>
                  <a:tcPr marL="52426" marR="52426" marT="26213" marB="26213" anchor="ctr">
                    <a:lnL>
                      <a:noFill/>
                    </a:lnL>
                    <a:lnR>
                      <a:noFill/>
                    </a:lnR>
                    <a:lnT>
                      <a:noFill/>
                    </a:lnT>
                    <a:lnB>
                      <a:noFill/>
                    </a:lnB>
                  </a:tcPr>
                </a:tc>
                <a:extLst>
                  <a:ext uri="{0D108BD9-81ED-4DB2-BD59-A6C34878D82A}">
                    <a16:rowId xmlns:a16="http://schemas.microsoft.com/office/drawing/2014/main" val="688149874"/>
                  </a:ext>
                </a:extLst>
              </a:tr>
              <a:tr h="996089">
                <a:tc>
                  <a:txBody>
                    <a:bodyPr/>
                    <a:lstStyle/>
                    <a:p>
                      <a:r>
                        <a:rPr lang="en-PH" sz="1200"/>
                        <a:t>ROLL</a:t>
                      </a:r>
                    </a:p>
                  </a:txBody>
                  <a:tcPr marL="52426" marR="52426" marT="26213" marB="26213" anchor="ctr">
                    <a:lnL>
                      <a:noFill/>
                    </a:lnL>
                    <a:lnR>
                      <a:noFill/>
                    </a:lnR>
                    <a:lnT>
                      <a:noFill/>
                    </a:lnT>
                    <a:lnB>
                      <a:noFill/>
                    </a:lnB>
                  </a:tcPr>
                </a:tc>
                <a:tc>
                  <a:txBody>
                    <a:bodyPr/>
                    <a:lstStyle/>
                    <a:p>
                      <a:r>
                        <a:rPr lang="en-US" sz="1200"/>
                        <a:t>Indicates how much roll authority this motor imparts to the roll rate of the aircraft. Range [-1.0, 1.0]. For fixed wing models this is usually set to 0. A positive value means that the motor needs to accelerate for a positive roll rate request (rolling right). A negative value means that the motor needs to decelerate.</a:t>
                      </a:r>
                    </a:p>
                  </a:txBody>
                  <a:tcPr marL="52426" marR="52426" marT="26213" marB="26213" anchor="ctr">
                    <a:lnL>
                      <a:noFill/>
                    </a:lnL>
                    <a:lnR>
                      <a:noFill/>
                    </a:lnR>
                    <a:lnT>
                      <a:noFill/>
                    </a:lnT>
                    <a:lnB>
                      <a:noFill/>
                    </a:lnB>
                  </a:tcPr>
                </a:tc>
                <a:extLst>
                  <a:ext uri="{0D108BD9-81ED-4DB2-BD59-A6C34878D82A}">
                    <a16:rowId xmlns:a16="http://schemas.microsoft.com/office/drawing/2014/main" val="2414851450"/>
                  </a:ext>
                </a:extLst>
              </a:tr>
              <a:tr h="996089">
                <a:tc>
                  <a:txBody>
                    <a:bodyPr/>
                    <a:lstStyle/>
                    <a:p>
                      <a:r>
                        <a:rPr lang="en-PH" sz="1200"/>
                        <a:t>PITCH</a:t>
                      </a:r>
                    </a:p>
                  </a:txBody>
                  <a:tcPr marL="52426" marR="52426" marT="26213" marB="26213" anchor="ctr">
                    <a:lnL>
                      <a:noFill/>
                    </a:lnL>
                    <a:lnR>
                      <a:noFill/>
                    </a:lnR>
                    <a:lnT>
                      <a:noFill/>
                    </a:lnT>
                    <a:lnB>
                      <a:noFill/>
                    </a:lnB>
                  </a:tcPr>
                </a:tc>
                <a:tc>
                  <a:txBody>
                    <a:bodyPr/>
                    <a:lstStyle/>
                    <a:p>
                      <a:r>
                        <a:rPr lang="en-US" sz="1200"/>
                        <a:t>Indicates how much pitch authority this motor imparts to the pitch rate of the aircraft. Range [-1.0, 1.0]. For fixed wing models this is usually set to 0. A positive value means that the motor needs to accelerate for a positive pitch rate request (pitching down). A negative value means that the motor needs to decelerate.</a:t>
                      </a:r>
                    </a:p>
                  </a:txBody>
                  <a:tcPr marL="52426" marR="52426" marT="26213" marB="26213" anchor="ctr">
                    <a:lnL>
                      <a:noFill/>
                    </a:lnL>
                    <a:lnR>
                      <a:noFill/>
                    </a:lnR>
                    <a:lnT>
                      <a:noFill/>
                    </a:lnT>
                    <a:lnB>
                      <a:noFill/>
                    </a:lnB>
                  </a:tcPr>
                </a:tc>
                <a:extLst>
                  <a:ext uri="{0D108BD9-81ED-4DB2-BD59-A6C34878D82A}">
                    <a16:rowId xmlns:a16="http://schemas.microsoft.com/office/drawing/2014/main" val="1218933358"/>
                  </a:ext>
                </a:extLst>
              </a:tr>
              <a:tr h="1625198">
                <a:tc>
                  <a:txBody>
                    <a:bodyPr/>
                    <a:lstStyle/>
                    <a:p>
                      <a:r>
                        <a:rPr lang="en-PH" sz="1200"/>
                        <a:t>YAW</a:t>
                      </a:r>
                    </a:p>
                  </a:txBody>
                  <a:tcPr marL="52426" marR="52426" marT="26213" marB="26213" anchor="ctr">
                    <a:lnL>
                      <a:noFill/>
                    </a:lnL>
                    <a:lnR>
                      <a:noFill/>
                    </a:lnR>
                    <a:lnT>
                      <a:noFill/>
                    </a:lnT>
                    <a:lnB>
                      <a:noFill/>
                    </a:lnB>
                  </a:tcPr>
                </a:tc>
                <a:tc>
                  <a:txBody>
                    <a:bodyPr/>
                    <a:lstStyle/>
                    <a:p>
                      <a:r>
                        <a:rPr lang="en-US" sz="1200" dirty="0"/>
                        <a:t>Indicates how much yaw authority this motor imparts to the yaw rate of the aircraft. Range [-1.0, 1.0]. For fixed wing models with more than one motor this weight can be used to setup differential thrust. For fixed wing models with only one motor this is usually set to 0. A positive value means that the motor needs to accelerate for a positive yaw rate request (clockwise yaw seen from the top of the model). A negative value means that the motor needs to decelerate</a:t>
                      </a:r>
                    </a:p>
                  </a:txBody>
                  <a:tcPr marL="52426" marR="52426" marT="26213" marB="26213" anchor="ctr">
                    <a:lnL>
                      <a:noFill/>
                    </a:lnL>
                    <a:lnR>
                      <a:noFill/>
                    </a:lnR>
                    <a:lnT>
                      <a:noFill/>
                    </a:lnT>
                    <a:lnB>
                      <a:noFill/>
                    </a:lnB>
                  </a:tcPr>
                </a:tc>
                <a:extLst>
                  <a:ext uri="{0D108BD9-81ED-4DB2-BD59-A6C34878D82A}">
                    <a16:rowId xmlns:a16="http://schemas.microsoft.com/office/drawing/2014/main" val="203569691"/>
                  </a:ext>
                </a:extLst>
              </a:tr>
            </a:tbl>
          </a:graphicData>
        </a:graphic>
      </p:graphicFrame>
    </p:spTree>
    <p:extLst>
      <p:ext uri="{BB962C8B-B14F-4D97-AF65-F5344CB8AC3E}">
        <p14:creationId xmlns:p14="http://schemas.microsoft.com/office/powerpoint/2010/main" val="4208848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09F7EA6-2298-4965-8A49-D95C98389D05}"/>
              </a:ext>
            </a:extLst>
          </p:cNvPr>
          <p:cNvGraphicFramePr>
            <a:graphicFrameLocks noGrp="1"/>
          </p:cNvGraphicFramePr>
          <p:nvPr>
            <p:extLst>
              <p:ext uri="{D42A27DB-BD31-4B8C-83A1-F6EECF244321}">
                <p14:modId xmlns:p14="http://schemas.microsoft.com/office/powerpoint/2010/main" val="2173749128"/>
              </p:ext>
            </p:extLst>
          </p:nvPr>
        </p:nvGraphicFramePr>
        <p:xfrm>
          <a:off x="5808215" y="474234"/>
          <a:ext cx="5699760" cy="6117934"/>
        </p:xfrm>
        <a:graphic>
          <a:graphicData uri="http://schemas.openxmlformats.org/drawingml/2006/table">
            <a:tbl>
              <a:tblPr/>
              <a:tblGrid>
                <a:gridCol w="571854">
                  <a:extLst>
                    <a:ext uri="{9D8B030D-6E8A-4147-A177-3AD203B41FA5}">
                      <a16:colId xmlns:a16="http://schemas.microsoft.com/office/drawing/2014/main" val="4206018382"/>
                    </a:ext>
                  </a:extLst>
                </a:gridCol>
                <a:gridCol w="933357">
                  <a:extLst>
                    <a:ext uri="{9D8B030D-6E8A-4147-A177-3AD203B41FA5}">
                      <a16:colId xmlns:a16="http://schemas.microsoft.com/office/drawing/2014/main" val="1072758438"/>
                    </a:ext>
                  </a:extLst>
                </a:gridCol>
                <a:gridCol w="4194549">
                  <a:extLst>
                    <a:ext uri="{9D8B030D-6E8A-4147-A177-3AD203B41FA5}">
                      <a16:colId xmlns:a16="http://schemas.microsoft.com/office/drawing/2014/main" val="1089584649"/>
                    </a:ext>
                  </a:extLst>
                </a:gridCol>
              </a:tblGrid>
              <a:tr h="190550">
                <a:tc>
                  <a:txBody>
                    <a:bodyPr/>
                    <a:lstStyle/>
                    <a:p>
                      <a:r>
                        <a:rPr lang="en-PH" sz="800"/>
                        <a:t>CLI input ID</a:t>
                      </a:r>
                    </a:p>
                  </a:txBody>
                  <a:tcPr marL="26695" marR="26695" marT="13348" marB="13348" anchor="ctr">
                    <a:lnL>
                      <a:noFill/>
                    </a:lnL>
                    <a:lnR>
                      <a:noFill/>
                    </a:lnR>
                    <a:lnT>
                      <a:noFill/>
                    </a:lnT>
                    <a:lnB>
                      <a:noFill/>
                    </a:lnB>
                  </a:tcPr>
                </a:tc>
                <a:tc>
                  <a:txBody>
                    <a:bodyPr/>
                    <a:lstStyle/>
                    <a:p>
                      <a:r>
                        <a:rPr lang="en-PH" sz="800"/>
                        <a:t>Mixer input</a:t>
                      </a:r>
                    </a:p>
                  </a:txBody>
                  <a:tcPr marL="26695" marR="26695" marT="13348" marB="13348" anchor="ctr">
                    <a:lnL>
                      <a:noFill/>
                    </a:lnL>
                    <a:lnR>
                      <a:noFill/>
                    </a:lnR>
                    <a:lnT>
                      <a:noFill/>
                    </a:lnT>
                    <a:lnB>
                      <a:noFill/>
                    </a:lnB>
                  </a:tcPr>
                </a:tc>
                <a:tc>
                  <a:txBody>
                    <a:bodyPr/>
                    <a:lstStyle/>
                    <a:p>
                      <a:r>
                        <a:rPr lang="en-PH" sz="800" dirty="0"/>
                        <a:t>Description</a:t>
                      </a:r>
                    </a:p>
                  </a:txBody>
                  <a:tcPr marL="26695" marR="26695" marT="13348" marB="13348" anchor="ctr">
                    <a:lnL>
                      <a:noFill/>
                    </a:lnL>
                    <a:lnR>
                      <a:noFill/>
                    </a:lnR>
                    <a:lnT>
                      <a:noFill/>
                    </a:lnT>
                    <a:lnB>
                      <a:noFill/>
                    </a:lnB>
                  </a:tcPr>
                </a:tc>
                <a:extLst>
                  <a:ext uri="{0D108BD9-81ED-4DB2-BD59-A6C34878D82A}">
                    <a16:rowId xmlns:a16="http://schemas.microsoft.com/office/drawing/2014/main" val="1875519739"/>
                  </a:ext>
                </a:extLst>
              </a:tr>
              <a:tr h="253028">
                <a:tc>
                  <a:txBody>
                    <a:bodyPr/>
                    <a:lstStyle/>
                    <a:p>
                      <a:r>
                        <a:rPr lang="en-PH" sz="800"/>
                        <a:t>0</a:t>
                      </a:r>
                    </a:p>
                  </a:txBody>
                  <a:tcPr marL="26695" marR="26695" marT="13348" marB="13348" anchor="ctr">
                    <a:lnL>
                      <a:noFill/>
                    </a:lnL>
                    <a:lnR>
                      <a:noFill/>
                    </a:lnR>
                    <a:lnT>
                      <a:noFill/>
                    </a:lnT>
                    <a:lnB>
                      <a:noFill/>
                    </a:lnB>
                  </a:tcPr>
                </a:tc>
                <a:tc>
                  <a:txBody>
                    <a:bodyPr/>
                    <a:lstStyle/>
                    <a:p>
                      <a:r>
                        <a:rPr lang="en-PH" sz="800"/>
                        <a:t>Stabilised ROLL</a:t>
                      </a:r>
                    </a:p>
                  </a:txBody>
                  <a:tcPr marL="26695" marR="26695" marT="13348" marB="13348" anchor="ctr">
                    <a:lnL>
                      <a:noFill/>
                    </a:lnL>
                    <a:lnR>
                      <a:noFill/>
                    </a:lnR>
                    <a:lnT>
                      <a:noFill/>
                    </a:lnT>
                    <a:lnB>
                      <a:noFill/>
                    </a:lnB>
                  </a:tcPr>
                </a:tc>
                <a:tc>
                  <a:txBody>
                    <a:bodyPr/>
                    <a:lstStyle/>
                    <a:p>
                      <a:r>
                        <a:rPr lang="en-US" sz="800"/>
                        <a:t>Roll command from the flight controller. Depends on the selected flight mode(s)</a:t>
                      </a:r>
                    </a:p>
                  </a:txBody>
                  <a:tcPr marL="26695" marR="26695" marT="13348" marB="13348" anchor="ctr">
                    <a:lnL>
                      <a:noFill/>
                    </a:lnL>
                    <a:lnR>
                      <a:noFill/>
                    </a:lnR>
                    <a:lnT>
                      <a:noFill/>
                    </a:lnT>
                    <a:lnB>
                      <a:noFill/>
                    </a:lnB>
                  </a:tcPr>
                </a:tc>
                <a:extLst>
                  <a:ext uri="{0D108BD9-81ED-4DB2-BD59-A6C34878D82A}">
                    <a16:rowId xmlns:a16="http://schemas.microsoft.com/office/drawing/2014/main" val="3699140216"/>
                  </a:ext>
                </a:extLst>
              </a:tr>
              <a:tr h="0">
                <a:tc>
                  <a:txBody>
                    <a:bodyPr/>
                    <a:lstStyle/>
                    <a:p>
                      <a:r>
                        <a:rPr lang="en-PH" sz="800" dirty="0"/>
                        <a:t>1</a:t>
                      </a:r>
                    </a:p>
                  </a:txBody>
                  <a:tcPr marL="26695" marR="26695" marT="13348" marB="13348" anchor="ctr">
                    <a:lnL>
                      <a:noFill/>
                    </a:lnL>
                    <a:lnR>
                      <a:noFill/>
                    </a:lnR>
                    <a:lnT>
                      <a:noFill/>
                    </a:lnT>
                    <a:lnB>
                      <a:noFill/>
                    </a:lnB>
                  </a:tcPr>
                </a:tc>
                <a:tc>
                  <a:txBody>
                    <a:bodyPr/>
                    <a:lstStyle/>
                    <a:p>
                      <a:r>
                        <a:rPr lang="en-PH" sz="800"/>
                        <a:t>Stabilised PITCH</a:t>
                      </a:r>
                    </a:p>
                  </a:txBody>
                  <a:tcPr marL="26695" marR="26695" marT="13348" marB="13348" anchor="ctr">
                    <a:lnL>
                      <a:noFill/>
                    </a:lnL>
                    <a:lnR>
                      <a:noFill/>
                    </a:lnR>
                    <a:lnT>
                      <a:noFill/>
                    </a:lnT>
                    <a:lnB>
                      <a:noFill/>
                    </a:lnB>
                  </a:tcPr>
                </a:tc>
                <a:tc>
                  <a:txBody>
                    <a:bodyPr/>
                    <a:lstStyle/>
                    <a:p>
                      <a:r>
                        <a:rPr lang="en-US" sz="800"/>
                        <a:t>Pitch command from the flight controller. Depends on the selected flight mode(s)</a:t>
                      </a:r>
                    </a:p>
                  </a:txBody>
                  <a:tcPr marL="26695" marR="26695" marT="13348" marB="13348" anchor="ctr">
                    <a:lnL>
                      <a:noFill/>
                    </a:lnL>
                    <a:lnR>
                      <a:noFill/>
                    </a:lnR>
                    <a:lnT>
                      <a:noFill/>
                    </a:lnT>
                    <a:lnB>
                      <a:noFill/>
                    </a:lnB>
                  </a:tcPr>
                </a:tc>
                <a:extLst>
                  <a:ext uri="{0D108BD9-81ED-4DB2-BD59-A6C34878D82A}">
                    <a16:rowId xmlns:a16="http://schemas.microsoft.com/office/drawing/2014/main" val="1720331958"/>
                  </a:ext>
                </a:extLst>
              </a:tr>
              <a:tr h="0">
                <a:tc>
                  <a:txBody>
                    <a:bodyPr/>
                    <a:lstStyle/>
                    <a:p>
                      <a:r>
                        <a:rPr lang="en-PH" sz="800"/>
                        <a:t>2</a:t>
                      </a:r>
                    </a:p>
                  </a:txBody>
                  <a:tcPr marL="26695" marR="26695" marT="13348" marB="13348" anchor="ctr">
                    <a:lnL>
                      <a:noFill/>
                    </a:lnL>
                    <a:lnR>
                      <a:noFill/>
                    </a:lnR>
                    <a:lnT>
                      <a:noFill/>
                    </a:lnT>
                    <a:lnB>
                      <a:noFill/>
                    </a:lnB>
                  </a:tcPr>
                </a:tc>
                <a:tc>
                  <a:txBody>
                    <a:bodyPr/>
                    <a:lstStyle/>
                    <a:p>
                      <a:r>
                        <a:rPr lang="en-PH" sz="800"/>
                        <a:t>Stabilised YAW</a:t>
                      </a:r>
                    </a:p>
                  </a:txBody>
                  <a:tcPr marL="26695" marR="26695" marT="13348" marB="13348" anchor="ctr">
                    <a:lnL>
                      <a:noFill/>
                    </a:lnL>
                    <a:lnR>
                      <a:noFill/>
                    </a:lnR>
                    <a:lnT>
                      <a:noFill/>
                    </a:lnT>
                    <a:lnB>
                      <a:noFill/>
                    </a:lnB>
                  </a:tcPr>
                </a:tc>
                <a:tc>
                  <a:txBody>
                    <a:bodyPr/>
                    <a:lstStyle/>
                    <a:p>
                      <a:r>
                        <a:rPr lang="en-US" sz="800" dirty="0"/>
                        <a:t>Yaw command from the flight controller. Depends on the selected flight mode(s)</a:t>
                      </a:r>
                    </a:p>
                  </a:txBody>
                  <a:tcPr marL="26695" marR="26695" marT="13348" marB="13348" anchor="ctr">
                    <a:lnL>
                      <a:noFill/>
                    </a:lnL>
                    <a:lnR>
                      <a:noFill/>
                    </a:lnR>
                    <a:lnT>
                      <a:noFill/>
                    </a:lnT>
                    <a:lnB>
                      <a:noFill/>
                    </a:lnB>
                  </a:tcPr>
                </a:tc>
                <a:extLst>
                  <a:ext uri="{0D108BD9-81ED-4DB2-BD59-A6C34878D82A}">
                    <a16:rowId xmlns:a16="http://schemas.microsoft.com/office/drawing/2014/main" val="2544979652"/>
                  </a:ext>
                </a:extLst>
              </a:tr>
              <a:tr h="298409">
                <a:tc>
                  <a:txBody>
                    <a:bodyPr/>
                    <a:lstStyle/>
                    <a:p>
                      <a:r>
                        <a:rPr lang="en-PH" sz="800"/>
                        <a:t>3</a:t>
                      </a:r>
                    </a:p>
                  </a:txBody>
                  <a:tcPr marL="26695" marR="26695" marT="13348" marB="13348" anchor="ctr">
                    <a:lnL>
                      <a:noFill/>
                    </a:lnL>
                    <a:lnR>
                      <a:noFill/>
                    </a:lnR>
                    <a:lnT>
                      <a:noFill/>
                    </a:lnT>
                    <a:lnB>
                      <a:noFill/>
                    </a:lnB>
                  </a:tcPr>
                </a:tc>
                <a:tc>
                  <a:txBody>
                    <a:bodyPr/>
                    <a:lstStyle/>
                    <a:p>
                      <a:r>
                        <a:rPr lang="en-PH" sz="800"/>
                        <a:t>Stabilised THROTTLE</a:t>
                      </a:r>
                    </a:p>
                  </a:txBody>
                  <a:tcPr marL="26695" marR="26695" marT="13348" marB="13348" anchor="ctr">
                    <a:lnL>
                      <a:noFill/>
                    </a:lnL>
                    <a:lnR>
                      <a:noFill/>
                    </a:lnR>
                    <a:lnT>
                      <a:noFill/>
                    </a:lnT>
                    <a:lnB>
                      <a:noFill/>
                    </a:lnB>
                  </a:tcPr>
                </a:tc>
                <a:tc>
                  <a:txBody>
                    <a:bodyPr/>
                    <a:lstStyle/>
                    <a:p>
                      <a:r>
                        <a:rPr lang="en-US" sz="800"/>
                        <a:t>Throttle command from the flight controller. Depends on the selected flight mode(s)</a:t>
                      </a:r>
                    </a:p>
                  </a:txBody>
                  <a:tcPr marL="26695" marR="26695" marT="13348" marB="13348" anchor="ctr">
                    <a:lnL>
                      <a:noFill/>
                    </a:lnL>
                    <a:lnR>
                      <a:noFill/>
                    </a:lnR>
                    <a:lnT>
                      <a:noFill/>
                    </a:lnT>
                    <a:lnB>
                      <a:noFill/>
                    </a:lnB>
                  </a:tcPr>
                </a:tc>
                <a:extLst>
                  <a:ext uri="{0D108BD9-81ED-4DB2-BD59-A6C34878D82A}">
                    <a16:rowId xmlns:a16="http://schemas.microsoft.com/office/drawing/2014/main" val="942281659"/>
                  </a:ext>
                </a:extLst>
              </a:tr>
              <a:tr h="190550">
                <a:tc>
                  <a:txBody>
                    <a:bodyPr/>
                    <a:lstStyle/>
                    <a:p>
                      <a:r>
                        <a:rPr lang="en-PH" sz="800"/>
                        <a:t>4</a:t>
                      </a:r>
                    </a:p>
                  </a:txBody>
                  <a:tcPr marL="26695" marR="26695" marT="13348" marB="13348" anchor="ctr">
                    <a:lnL>
                      <a:noFill/>
                    </a:lnL>
                    <a:lnR>
                      <a:noFill/>
                    </a:lnR>
                    <a:lnT>
                      <a:noFill/>
                    </a:lnT>
                    <a:lnB>
                      <a:noFill/>
                    </a:lnB>
                  </a:tcPr>
                </a:tc>
                <a:tc>
                  <a:txBody>
                    <a:bodyPr/>
                    <a:lstStyle/>
                    <a:p>
                      <a:r>
                        <a:rPr lang="en-PH" sz="800"/>
                        <a:t>RC ROLL</a:t>
                      </a:r>
                    </a:p>
                  </a:txBody>
                  <a:tcPr marL="26695" marR="26695" marT="13348" marB="13348" anchor="ctr">
                    <a:lnL>
                      <a:noFill/>
                    </a:lnL>
                    <a:lnR>
                      <a:noFill/>
                    </a:lnR>
                    <a:lnT>
                      <a:noFill/>
                    </a:lnT>
                    <a:lnB>
                      <a:noFill/>
                    </a:lnB>
                  </a:tcPr>
                </a:tc>
                <a:tc>
                  <a:txBody>
                    <a:bodyPr/>
                    <a:lstStyle/>
                    <a:p>
                      <a:r>
                        <a:rPr lang="en-PH" sz="800"/>
                        <a:t>Raw roll RC channel</a:t>
                      </a:r>
                    </a:p>
                  </a:txBody>
                  <a:tcPr marL="26695" marR="26695" marT="13348" marB="13348" anchor="ctr">
                    <a:lnL>
                      <a:noFill/>
                    </a:lnL>
                    <a:lnR>
                      <a:noFill/>
                    </a:lnR>
                    <a:lnT>
                      <a:noFill/>
                    </a:lnT>
                    <a:lnB>
                      <a:noFill/>
                    </a:lnB>
                  </a:tcPr>
                </a:tc>
                <a:extLst>
                  <a:ext uri="{0D108BD9-81ED-4DB2-BD59-A6C34878D82A}">
                    <a16:rowId xmlns:a16="http://schemas.microsoft.com/office/drawing/2014/main" val="575069329"/>
                  </a:ext>
                </a:extLst>
              </a:tr>
              <a:tr h="190550">
                <a:tc>
                  <a:txBody>
                    <a:bodyPr/>
                    <a:lstStyle/>
                    <a:p>
                      <a:r>
                        <a:rPr lang="en-PH" sz="800"/>
                        <a:t>5</a:t>
                      </a:r>
                    </a:p>
                  </a:txBody>
                  <a:tcPr marL="26695" marR="26695" marT="13348" marB="13348" anchor="ctr">
                    <a:lnL>
                      <a:noFill/>
                    </a:lnL>
                    <a:lnR>
                      <a:noFill/>
                    </a:lnR>
                    <a:lnT>
                      <a:noFill/>
                    </a:lnT>
                    <a:lnB>
                      <a:noFill/>
                    </a:lnB>
                  </a:tcPr>
                </a:tc>
                <a:tc>
                  <a:txBody>
                    <a:bodyPr/>
                    <a:lstStyle/>
                    <a:p>
                      <a:r>
                        <a:rPr lang="en-PH" sz="800"/>
                        <a:t>RC PITCH</a:t>
                      </a:r>
                    </a:p>
                  </a:txBody>
                  <a:tcPr marL="26695" marR="26695" marT="13348" marB="13348" anchor="ctr">
                    <a:lnL>
                      <a:noFill/>
                    </a:lnL>
                    <a:lnR>
                      <a:noFill/>
                    </a:lnR>
                    <a:lnT>
                      <a:noFill/>
                    </a:lnT>
                    <a:lnB>
                      <a:noFill/>
                    </a:lnB>
                  </a:tcPr>
                </a:tc>
                <a:tc>
                  <a:txBody>
                    <a:bodyPr/>
                    <a:lstStyle/>
                    <a:p>
                      <a:r>
                        <a:rPr lang="en-PH" sz="800"/>
                        <a:t>Raw pitch RC channel</a:t>
                      </a:r>
                    </a:p>
                  </a:txBody>
                  <a:tcPr marL="26695" marR="26695" marT="13348" marB="13348" anchor="ctr">
                    <a:lnL>
                      <a:noFill/>
                    </a:lnL>
                    <a:lnR>
                      <a:noFill/>
                    </a:lnR>
                    <a:lnT>
                      <a:noFill/>
                    </a:lnT>
                    <a:lnB>
                      <a:noFill/>
                    </a:lnB>
                  </a:tcPr>
                </a:tc>
                <a:extLst>
                  <a:ext uri="{0D108BD9-81ED-4DB2-BD59-A6C34878D82A}">
                    <a16:rowId xmlns:a16="http://schemas.microsoft.com/office/drawing/2014/main" val="1471543691"/>
                  </a:ext>
                </a:extLst>
              </a:tr>
              <a:tr h="190550">
                <a:tc>
                  <a:txBody>
                    <a:bodyPr/>
                    <a:lstStyle/>
                    <a:p>
                      <a:r>
                        <a:rPr lang="en-PH" sz="800"/>
                        <a:t>6</a:t>
                      </a:r>
                    </a:p>
                  </a:txBody>
                  <a:tcPr marL="26695" marR="26695" marT="13348" marB="13348" anchor="ctr">
                    <a:lnL>
                      <a:noFill/>
                    </a:lnL>
                    <a:lnR>
                      <a:noFill/>
                    </a:lnR>
                    <a:lnT>
                      <a:noFill/>
                    </a:lnT>
                    <a:lnB>
                      <a:noFill/>
                    </a:lnB>
                  </a:tcPr>
                </a:tc>
                <a:tc>
                  <a:txBody>
                    <a:bodyPr/>
                    <a:lstStyle/>
                    <a:p>
                      <a:r>
                        <a:rPr lang="en-PH" sz="800"/>
                        <a:t>RC YAW</a:t>
                      </a:r>
                    </a:p>
                  </a:txBody>
                  <a:tcPr marL="26695" marR="26695" marT="13348" marB="13348" anchor="ctr">
                    <a:lnL>
                      <a:noFill/>
                    </a:lnL>
                    <a:lnR>
                      <a:noFill/>
                    </a:lnR>
                    <a:lnT>
                      <a:noFill/>
                    </a:lnT>
                    <a:lnB>
                      <a:noFill/>
                    </a:lnB>
                  </a:tcPr>
                </a:tc>
                <a:tc>
                  <a:txBody>
                    <a:bodyPr/>
                    <a:lstStyle/>
                    <a:p>
                      <a:r>
                        <a:rPr lang="en-PH" sz="800"/>
                        <a:t>Raw yaw RC channel</a:t>
                      </a:r>
                    </a:p>
                  </a:txBody>
                  <a:tcPr marL="26695" marR="26695" marT="13348" marB="13348" anchor="ctr">
                    <a:lnL>
                      <a:noFill/>
                    </a:lnL>
                    <a:lnR>
                      <a:noFill/>
                    </a:lnR>
                    <a:lnT>
                      <a:noFill/>
                    </a:lnT>
                    <a:lnB>
                      <a:noFill/>
                    </a:lnB>
                  </a:tcPr>
                </a:tc>
                <a:extLst>
                  <a:ext uri="{0D108BD9-81ED-4DB2-BD59-A6C34878D82A}">
                    <a16:rowId xmlns:a16="http://schemas.microsoft.com/office/drawing/2014/main" val="2076099781"/>
                  </a:ext>
                </a:extLst>
              </a:tr>
              <a:tr h="190550">
                <a:tc>
                  <a:txBody>
                    <a:bodyPr/>
                    <a:lstStyle/>
                    <a:p>
                      <a:r>
                        <a:rPr lang="en-PH" sz="800"/>
                        <a:t>7</a:t>
                      </a:r>
                    </a:p>
                  </a:txBody>
                  <a:tcPr marL="26695" marR="26695" marT="13348" marB="13348" anchor="ctr">
                    <a:lnL>
                      <a:noFill/>
                    </a:lnL>
                    <a:lnR>
                      <a:noFill/>
                    </a:lnR>
                    <a:lnT>
                      <a:noFill/>
                    </a:lnT>
                    <a:lnB>
                      <a:noFill/>
                    </a:lnB>
                  </a:tcPr>
                </a:tc>
                <a:tc>
                  <a:txBody>
                    <a:bodyPr/>
                    <a:lstStyle/>
                    <a:p>
                      <a:r>
                        <a:rPr lang="en-PH" sz="800"/>
                        <a:t>RC THROTTLE</a:t>
                      </a:r>
                    </a:p>
                  </a:txBody>
                  <a:tcPr marL="26695" marR="26695" marT="13348" marB="13348" anchor="ctr">
                    <a:lnL>
                      <a:noFill/>
                    </a:lnL>
                    <a:lnR>
                      <a:noFill/>
                    </a:lnR>
                    <a:lnT>
                      <a:noFill/>
                    </a:lnT>
                    <a:lnB>
                      <a:noFill/>
                    </a:lnB>
                  </a:tcPr>
                </a:tc>
                <a:tc>
                  <a:txBody>
                    <a:bodyPr/>
                    <a:lstStyle/>
                    <a:p>
                      <a:r>
                        <a:rPr lang="en-PH" sz="800"/>
                        <a:t>Raw throttle RC channel</a:t>
                      </a:r>
                    </a:p>
                  </a:txBody>
                  <a:tcPr marL="26695" marR="26695" marT="13348" marB="13348" anchor="ctr">
                    <a:lnL>
                      <a:noFill/>
                    </a:lnL>
                    <a:lnR>
                      <a:noFill/>
                    </a:lnR>
                    <a:lnT>
                      <a:noFill/>
                    </a:lnT>
                    <a:lnB>
                      <a:noFill/>
                    </a:lnB>
                  </a:tcPr>
                </a:tc>
                <a:extLst>
                  <a:ext uri="{0D108BD9-81ED-4DB2-BD59-A6C34878D82A}">
                    <a16:rowId xmlns:a16="http://schemas.microsoft.com/office/drawing/2014/main" val="4067922955"/>
                  </a:ext>
                </a:extLst>
              </a:tr>
              <a:tr h="190550">
                <a:tc>
                  <a:txBody>
                    <a:bodyPr/>
                    <a:lstStyle/>
                    <a:p>
                      <a:r>
                        <a:rPr lang="en-PH" sz="800"/>
                        <a:t>8</a:t>
                      </a:r>
                    </a:p>
                  </a:txBody>
                  <a:tcPr marL="26695" marR="26695" marT="13348" marB="13348" anchor="ctr">
                    <a:lnL>
                      <a:noFill/>
                    </a:lnL>
                    <a:lnR>
                      <a:noFill/>
                    </a:lnR>
                    <a:lnT>
                      <a:noFill/>
                    </a:lnT>
                    <a:lnB>
                      <a:noFill/>
                    </a:lnB>
                  </a:tcPr>
                </a:tc>
                <a:tc>
                  <a:txBody>
                    <a:bodyPr/>
                    <a:lstStyle/>
                    <a:p>
                      <a:r>
                        <a:rPr lang="en-PH" sz="800"/>
                        <a:t>RC channel 5</a:t>
                      </a:r>
                    </a:p>
                  </a:txBody>
                  <a:tcPr marL="26695" marR="26695" marT="13348" marB="13348" anchor="ctr">
                    <a:lnL>
                      <a:noFill/>
                    </a:lnL>
                    <a:lnR>
                      <a:noFill/>
                    </a:lnR>
                    <a:lnT>
                      <a:noFill/>
                    </a:lnT>
                    <a:lnB>
                      <a:noFill/>
                    </a:lnB>
                  </a:tcPr>
                </a:tc>
                <a:tc>
                  <a:txBody>
                    <a:bodyPr/>
                    <a:lstStyle/>
                    <a:p>
                      <a:r>
                        <a:rPr lang="en-PH" sz="800"/>
                        <a:t>Raw RC channel 5</a:t>
                      </a:r>
                    </a:p>
                  </a:txBody>
                  <a:tcPr marL="26695" marR="26695" marT="13348" marB="13348" anchor="ctr">
                    <a:lnL>
                      <a:noFill/>
                    </a:lnL>
                    <a:lnR>
                      <a:noFill/>
                    </a:lnR>
                    <a:lnT>
                      <a:noFill/>
                    </a:lnT>
                    <a:lnB>
                      <a:noFill/>
                    </a:lnB>
                  </a:tcPr>
                </a:tc>
                <a:extLst>
                  <a:ext uri="{0D108BD9-81ED-4DB2-BD59-A6C34878D82A}">
                    <a16:rowId xmlns:a16="http://schemas.microsoft.com/office/drawing/2014/main" val="550982295"/>
                  </a:ext>
                </a:extLst>
              </a:tr>
              <a:tr h="190550">
                <a:tc>
                  <a:txBody>
                    <a:bodyPr/>
                    <a:lstStyle/>
                    <a:p>
                      <a:r>
                        <a:rPr lang="en-PH" sz="800"/>
                        <a:t>9</a:t>
                      </a:r>
                    </a:p>
                  </a:txBody>
                  <a:tcPr marL="26695" marR="26695" marT="13348" marB="13348" anchor="ctr">
                    <a:lnL>
                      <a:noFill/>
                    </a:lnL>
                    <a:lnR>
                      <a:noFill/>
                    </a:lnR>
                    <a:lnT>
                      <a:noFill/>
                    </a:lnT>
                    <a:lnB>
                      <a:noFill/>
                    </a:lnB>
                  </a:tcPr>
                </a:tc>
                <a:tc>
                  <a:txBody>
                    <a:bodyPr/>
                    <a:lstStyle/>
                    <a:p>
                      <a:r>
                        <a:rPr lang="en-PH" sz="800"/>
                        <a:t>RC channel 6</a:t>
                      </a:r>
                    </a:p>
                  </a:txBody>
                  <a:tcPr marL="26695" marR="26695" marT="13348" marB="13348" anchor="ctr">
                    <a:lnL>
                      <a:noFill/>
                    </a:lnL>
                    <a:lnR>
                      <a:noFill/>
                    </a:lnR>
                    <a:lnT>
                      <a:noFill/>
                    </a:lnT>
                    <a:lnB>
                      <a:noFill/>
                    </a:lnB>
                  </a:tcPr>
                </a:tc>
                <a:tc>
                  <a:txBody>
                    <a:bodyPr/>
                    <a:lstStyle/>
                    <a:p>
                      <a:r>
                        <a:rPr lang="en-PH" sz="800"/>
                        <a:t>Raw RC channel 6</a:t>
                      </a:r>
                    </a:p>
                  </a:txBody>
                  <a:tcPr marL="26695" marR="26695" marT="13348" marB="13348" anchor="ctr">
                    <a:lnL>
                      <a:noFill/>
                    </a:lnL>
                    <a:lnR>
                      <a:noFill/>
                    </a:lnR>
                    <a:lnT>
                      <a:noFill/>
                    </a:lnT>
                    <a:lnB>
                      <a:noFill/>
                    </a:lnB>
                  </a:tcPr>
                </a:tc>
                <a:extLst>
                  <a:ext uri="{0D108BD9-81ED-4DB2-BD59-A6C34878D82A}">
                    <a16:rowId xmlns:a16="http://schemas.microsoft.com/office/drawing/2014/main" val="2812121452"/>
                  </a:ext>
                </a:extLst>
              </a:tr>
              <a:tr h="190550">
                <a:tc>
                  <a:txBody>
                    <a:bodyPr/>
                    <a:lstStyle/>
                    <a:p>
                      <a:r>
                        <a:rPr lang="en-PH" sz="800"/>
                        <a:t>10</a:t>
                      </a:r>
                    </a:p>
                  </a:txBody>
                  <a:tcPr marL="26695" marR="26695" marT="13348" marB="13348" anchor="ctr">
                    <a:lnL>
                      <a:noFill/>
                    </a:lnL>
                    <a:lnR>
                      <a:noFill/>
                    </a:lnR>
                    <a:lnT>
                      <a:noFill/>
                    </a:lnT>
                    <a:lnB>
                      <a:noFill/>
                    </a:lnB>
                  </a:tcPr>
                </a:tc>
                <a:tc>
                  <a:txBody>
                    <a:bodyPr/>
                    <a:lstStyle/>
                    <a:p>
                      <a:r>
                        <a:rPr lang="en-PH" sz="800"/>
                        <a:t>RC channel 7</a:t>
                      </a:r>
                    </a:p>
                  </a:txBody>
                  <a:tcPr marL="26695" marR="26695" marT="13348" marB="13348" anchor="ctr">
                    <a:lnL>
                      <a:noFill/>
                    </a:lnL>
                    <a:lnR>
                      <a:noFill/>
                    </a:lnR>
                    <a:lnT>
                      <a:noFill/>
                    </a:lnT>
                    <a:lnB>
                      <a:noFill/>
                    </a:lnB>
                  </a:tcPr>
                </a:tc>
                <a:tc>
                  <a:txBody>
                    <a:bodyPr/>
                    <a:lstStyle/>
                    <a:p>
                      <a:r>
                        <a:rPr lang="en-PH" sz="800"/>
                        <a:t>Raw RC channel 7</a:t>
                      </a:r>
                    </a:p>
                  </a:txBody>
                  <a:tcPr marL="26695" marR="26695" marT="13348" marB="13348" anchor="ctr">
                    <a:lnL>
                      <a:noFill/>
                    </a:lnL>
                    <a:lnR>
                      <a:noFill/>
                    </a:lnR>
                    <a:lnT>
                      <a:noFill/>
                    </a:lnT>
                    <a:lnB>
                      <a:noFill/>
                    </a:lnB>
                  </a:tcPr>
                </a:tc>
                <a:extLst>
                  <a:ext uri="{0D108BD9-81ED-4DB2-BD59-A6C34878D82A}">
                    <a16:rowId xmlns:a16="http://schemas.microsoft.com/office/drawing/2014/main" val="2483423621"/>
                  </a:ext>
                </a:extLst>
              </a:tr>
              <a:tr h="190550">
                <a:tc>
                  <a:txBody>
                    <a:bodyPr/>
                    <a:lstStyle/>
                    <a:p>
                      <a:r>
                        <a:rPr lang="en-PH" sz="800"/>
                        <a:t>11</a:t>
                      </a:r>
                    </a:p>
                  </a:txBody>
                  <a:tcPr marL="26695" marR="26695" marT="13348" marB="13348" anchor="ctr">
                    <a:lnL>
                      <a:noFill/>
                    </a:lnL>
                    <a:lnR>
                      <a:noFill/>
                    </a:lnR>
                    <a:lnT>
                      <a:noFill/>
                    </a:lnT>
                    <a:lnB>
                      <a:noFill/>
                    </a:lnB>
                  </a:tcPr>
                </a:tc>
                <a:tc>
                  <a:txBody>
                    <a:bodyPr/>
                    <a:lstStyle/>
                    <a:p>
                      <a:r>
                        <a:rPr lang="en-PH" sz="800"/>
                        <a:t>RC channel 8</a:t>
                      </a:r>
                    </a:p>
                  </a:txBody>
                  <a:tcPr marL="26695" marR="26695" marT="13348" marB="13348" anchor="ctr">
                    <a:lnL>
                      <a:noFill/>
                    </a:lnL>
                    <a:lnR>
                      <a:noFill/>
                    </a:lnR>
                    <a:lnT>
                      <a:noFill/>
                    </a:lnT>
                    <a:lnB>
                      <a:noFill/>
                    </a:lnB>
                  </a:tcPr>
                </a:tc>
                <a:tc>
                  <a:txBody>
                    <a:bodyPr/>
                    <a:lstStyle/>
                    <a:p>
                      <a:r>
                        <a:rPr lang="en-PH" sz="800"/>
                        <a:t>Raw RC channel 8</a:t>
                      </a:r>
                    </a:p>
                  </a:txBody>
                  <a:tcPr marL="26695" marR="26695" marT="13348" marB="13348" anchor="ctr">
                    <a:lnL>
                      <a:noFill/>
                    </a:lnL>
                    <a:lnR>
                      <a:noFill/>
                    </a:lnR>
                    <a:lnT>
                      <a:noFill/>
                    </a:lnT>
                    <a:lnB>
                      <a:noFill/>
                    </a:lnB>
                  </a:tcPr>
                </a:tc>
                <a:extLst>
                  <a:ext uri="{0D108BD9-81ED-4DB2-BD59-A6C34878D82A}">
                    <a16:rowId xmlns:a16="http://schemas.microsoft.com/office/drawing/2014/main" val="166544814"/>
                  </a:ext>
                </a:extLst>
              </a:tr>
              <a:tr h="212549">
                <a:tc>
                  <a:txBody>
                    <a:bodyPr/>
                    <a:lstStyle/>
                    <a:p>
                      <a:r>
                        <a:rPr lang="en-PH" sz="800" dirty="0"/>
                        <a:t>12</a:t>
                      </a:r>
                    </a:p>
                  </a:txBody>
                  <a:tcPr marL="26695" marR="26695" marT="13348" marB="13348" anchor="ctr">
                    <a:lnL>
                      <a:noFill/>
                    </a:lnL>
                    <a:lnR>
                      <a:noFill/>
                    </a:lnR>
                    <a:lnT>
                      <a:noFill/>
                    </a:lnT>
                    <a:lnB>
                      <a:noFill/>
                    </a:lnB>
                  </a:tcPr>
                </a:tc>
                <a:tc>
                  <a:txBody>
                    <a:bodyPr/>
                    <a:lstStyle/>
                    <a:p>
                      <a:r>
                        <a:rPr lang="en-PH" sz="800"/>
                        <a:t>GIMBAL PITCH</a:t>
                      </a:r>
                    </a:p>
                  </a:txBody>
                  <a:tcPr marL="26695" marR="26695" marT="13348" marB="13348" anchor="ctr">
                    <a:lnL>
                      <a:noFill/>
                    </a:lnL>
                    <a:lnR>
                      <a:noFill/>
                    </a:lnR>
                    <a:lnT>
                      <a:noFill/>
                    </a:lnT>
                    <a:lnB>
                      <a:noFill/>
                    </a:lnB>
                  </a:tcPr>
                </a:tc>
                <a:tc>
                  <a:txBody>
                    <a:bodyPr/>
                    <a:lstStyle/>
                    <a:p>
                      <a:r>
                        <a:rPr lang="en-US" sz="800"/>
                        <a:t>Scaled pitch attitude of the aircraft [-90°, 90°] =&gt; [-500, 500]</a:t>
                      </a:r>
                    </a:p>
                  </a:txBody>
                  <a:tcPr marL="26695" marR="26695" marT="13348" marB="13348" anchor="ctr">
                    <a:lnL>
                      <a:noFill/>
                    </a:lnL>
                    <a:lnR>
                      <a:noFill/>
                    </a:lnR>
                    <a:lnT>
                      <a:noFill/>
                    </a:lnT>
                    <a:lnB>
                      <a:noFill/>
                    </a:lnB>
                  </a:tcPr>
                </a:tc>
                <a:extLst>
                  <a:ext uri="{0D108BD9-81ED-4DB2-BD59-A6C34878D82A}">
                    <a16:rowId xmlns:a16="http://schemas.microsoft.com/office/drawing/2014/main" val="3893075295"/>
                  </a:ext>
                </a:extLst>
              </a:tr>
              <a:tr h="185107">
                <a:tc>
                  <a:txBody>
                    <a:bodyPr/>
                    <a:lstStyle/>
                    <a:p>
                      <a:r>
                        <a:rPr lang="en-PH" sz="800"/>
                        <a:t>13</a:t>
                      </a:r>
                    </a:p>
                  </a:txBody>
                  <a:tcPr marL="26695" marR="26695" marT="13348" marB="13348" anchor="ctr">
                    <a:lnL>
                      <a:noFill/>
                    </a:lnL>
                    <a:lnR>
                      <a:noFill/>
                    </a:lnR>
                    <a:lnT>
                      <a:noFill/>
                    </a:lnT>
                    <a:lnB>
                      <a:noFill/>
                    </a:lnB>
                  </a:tcPr>
                </a:tc>
                <a:tc>
                  <a:txBody>
                    <a:bodyPr/>
                    <a:lstStyle/>
                    <a:p>
                      <a:r>
                        <a:rPr lang="en-PH" sz="800"/>
                        <a:t>GIMBAL ROLL</a:t>
                      </a:r>
                    </a:p>
                  </a:txBody>
                  <a:tcPr marL="26695" marR="26695" marT="13348" marB="13348" anchor="ctr">
                    <a:lnL>
                      <a:noFill/>
                    </a:lnL>
                    <a:lnR>
                      <a:noFill/>
                    </a:lnR>
                    <a:lnT>
                      <a:noFill/>
                    </a:lnT>
                    <a:lnB>
                      <a:noFill/>
                    </a:lnB>
                  </a:tcPr>
                </a:tc>
                <a:tc>
                  <a:txBody>
                    <a:bodyPr/>
                    <a:lstStyle/>
                    <a:p>
                      <a:r>
                        <a:rPr lang="en-US" sz="800"/>
                        <a:t>Scaled roll attitude of the aircraft [-180°, 180°] =&gt; [-500, 500]</a:t>
                      </a:r>
                    </a:p>
                  </a:txBody>
                  <a:tcPr marL="26695" marR="26695" marT="13348" marB="13348" anchor="ctr">
                    <a:lnL>
                      <a:noFill/>
                    </a:lnL>
                    <a:lnR>
                      <a:noFill/>
                    </a:lnR>
                    <a:lnT>
                      <a:noFill/>
                    </a:lnT>
                    <a:lnB>
                      <a:noFill/>
                    </a:lnB>
                  </a:tcPr>
                </a:tc>
                <a:extLst>
                  <a:ext uri="{0D108BD9-81ED-4DB2-BD59-A6C34878D82A}">
                    <a16:rowId xmlns:a16="http://schemas.microsoft.com/office/drawing/2014/main" val="264420946"/>
                  </a:ext>
                </a:extLst>
              </a:tr>
              <a:tr h="298409">
                <a:tc>
                  <a:txBody>
                    <a:bodyPr/>
                    <a:lstStyle/>
                    <a:p>
                      <a:r>
                        <a:rPr lang="en-PH" sz="800" dirty="0"/>
                        <a:t>14</a:t>
                      </a:r>
                    </a:p>
                  </a:txBody>
                  <a:tcPr marL="26695" marR="26695" marT="13348" marB="13348" anchor="ctr">
                    <a:lnL>
                      <a:noFill/>
                    </a:lnL>
                    <a:lnR>
                      <a:noFill/>
                    </a:lnR>
                    <a:lnT>
                      <a:noFill/>
                    </a:lnT>
                    <a:lnB>
                      <a:noFill/>
                    </a:lnB>
                  </a:tcPr>
                </a:tc>
                <a:tc>
                  <a:txBody>
                    <a:bodyPr/>
                    <a:lstStyle/>
                    <a:p>
                      <a:r>
                        <a:rPr lang="en-PH" sz="800" dirty="0"/>
                        <a:t>FEATURE FLAPS</a:t>
                      </a:r>
                    </a:p>
                  </a:txBody>
                  <a:tcPr marL="26695" marR="26695" marT="13348" marB="13348" anchor="ctr">
                    <a:lnL>
                      <a:noFill/>
                    </a:lnL>
                    <a:lnR>
                      <a:noFill/>
                    </a:lnR>
                    <a:lnT>
                      <a:noFill/>
                    </a:lnT>
                    <a:lnB>
                      <a:noFill/>
                    </a:lnB>
                  </a:tcPr>
                </a:tc>
                <a:tc>
                  <a:txBody>
                    <a:bodyPr/>
                    <a:lstStyle/>
                    <a:p>
                      <a:r>
                        <a:rPr lang="en-US" sz="800" dirty="0"/>
                        <a:t>This input value is equal to the </a:t>
                      </a:r>
                      <a:r>
                        <a:rPr lang="en-US" sz="800" dirty="0" err="1"/>
                        <a:t>flaperon_throw_offset</a:t>
                      </a:r>
                      <a:r>
                        <a:rPr lang="en-US" sz="800" dirty="0"/>
                        <a:t> setting when the FLAPERON flight mode is enabled, 0 otherwise</a:t>
                      </a:r>
                    </a:p>
                  </a:txBody>
                  <a:tcPr marL="26695" marR="26695" marT="13348" marB="13348" anchor="ctr">
                    <a:lnL>
                      <a:noFill/>
                    </a:lnL>
                    <a:lnR>
                      <a:noFill/>
                    </a:lnR>
                    <a:lnT>
                      <a:noFill/>
                    </a:lnT>
                    <a:lnB>
                      <a:noFill/>
                    </a:lnB>
                  </a:tcPr>
                </a:tc>
                <a:extLst>
                  <a:ext uri="{0D108BD9-81ED-4DB2-BD59-A6C34878D82A}">
                    <a16:rowId xmlns:a16="http://schemas.microsoft.com/office/drawing/2014/main" val="2838932281"/>
                  </a:ext>
                </a:extLst>
              </a:tr>
              <a:tr h="190550">
                <a:tc>
                  <a:txBody>
                    <a:bodyPr/>
                    <a:lstStyle/>
                    <a:p>
                      <a:r>
                        <a:rPr lang="en-PH" sz="800"/>
                        <a:t>15</a:t>
                      </a:r>
                    </a:p>
                  </a:txBody>
                  <a:tcPr marL="26695" marR="26695" marT="13348" marB="13348" anchor="ctr">
                    <a:lnL>
                      <a:noFill/>
                    </a:lnL>
                    <a:lnR>
                      <a:noFill/>
                    </a:lnR>
                    <a:lnT>
                      <a:noFill/>
                    </a:lnT>
                    <a:lnB>
                      <a:noFill/>
                    </a:lnB>
                  </a:tcPr>
                </a:tc>
                <a:tc>
                  <a:txBody>
                    <a:bodyPr/>
                    <a:lstStyle/>
                    <a:p>
                      <a:r>
                        <a:rPr lang="en-PH" sz="800"/>
                        <a:t>RC channel 9</a:t>
                      </a:r>
                    </a:p>
                  </a:txBody>
                  <a:tcPr marL="26695" marR="26695" marT="13348" marB="13348" anchor="ctr">
                    <a:lnL>
                      <a:noFill/>
                    </a:lnL>
                    <a:lnR>
                      <a:noFill/>
                    </a:lnR>
                    <a:lnT>
                      <a:noFill/>
                    </a:lnT>
                    <a:lnB>
                      <a:noFill/>
                    </a:lnB>
                  </a:tcPr>
                </a:tc>
                <a:tc>
                  <a:txBody>
                    <a:bodyPr/>
                    <a:lstStyle/>
                    <a:p>
                      <a:r>
                        <a:rPr lang="en-PH" sz="800"/>
                        <a:t>Raw RC channel 9</a:t>
                      </a:r>
                    </a:p>
                  </a:txBody>
                  <a:tcPr marL="26695" marR="26695" marT="13348" marB="13348" anchor="ctr">
                    <a:lnL>
                      <a:noFill/>
                    </a:lnL>
                    <a:lnR>
                      <a:noFill/>
                    </a:lnR>
                    <a:lnT>
                      <a:noFill/>
                    </a:lnT>
                    <a:lnB>
                      <a:noFill/>
                    </a:lnB>
                  </a:tcPr>
                </a:tc>
                <a:extLst>
                  <a:ext uri="{0D108BD9-81ED-4DB2-BD59-A6C34878D82A}">
                    <a16:rowId xmlns:a16="http://schemas.microsoft.com/office/drawing/2014/main" val="956088165"/>
                  </a:ext>
                </a:extLst>
              </a:tr>
              <a:tr h="190550">
                <a:tc>
                  <a:txBody>
                    <a:bodyPr/>
                    <a:lstStyle/>
                    <a:p>
                      <a:r>
                        <a:rPr lang="en-PH" sz="800"/>
                        <a:t>16</a:t>
                      </a:r>
                    </a:p>
                  </a:txBody>
                  <a:tcPr marL="26695" marR="26695" marT="13348" marB="13348" anchor="ctr">
                    <a:lnL>
                      <a:noFill/>
                    </a:lnL>
                    <a:lnR>
                      <a:noFill/>
                    </a:lnR>
                    <a:lnT>
                      <a:noFill/>
                    </a:lnT>
                    <a:lnB>
                      <a:noFill/>
                    </a:lnB>
                  </a:tcPr>
                </a:tc>
                <a:tc>
                  <a:txBody>
                    <a:bodyPr/>
                    <a:lstStyle/>
                    <a:p>
                      <a:r>
                        <a:rPr lang="en-PH" sz="800"/>
                        <a:t>RC channel 10</a:t>
                      </a:r>
                    </a:p>
                  </a:txBody>
                  <a:tcPr marL="26695" marR="26695" marT="13348" marB="13348" anchor="ctr">
                    <a:lnL>
                      <a:noFill/>
                    </a:lnL>
                    <a:lnR>
                      <a:noFill/>
                    </a:lnR>
                    <a:lnT>
                      <a:noFill/>
                    </a:lnT>
                    <a:lnB>
                      <a:noFill/>
                    </a:lnB>
                  </a:tcPr>
                </a:tc>
                <a:tc>
                  <a:txBody>
                    <a:bodyPr/>
                    <a:lstStyle/>
                    <a:p>
                      <a:r>
                        <a:rPr lang="en-PH" sz="800"/>
                        <a:t>Raw RC channel 10</a:t>
                      </a:r>
                    </a:p>
                  </a:txBody>
                  <a:tcPr marL="26695" marR="26695" marT="13348" marB="13348" anchor="ctr">
                    <a:lnL>
                      <a:noFill/>
                    </a:lnL>
                    <a:lnR>
                      <a:noFill/>
                    </a:lnR>
                    <a:lnT>
                      <a:noFill/>
                    </a:lnT>
                    <a:lnB>
                      <a:noFill/>
                    </a:lnB>
                  </a:tcPr>
                </a:tc>
                <a:extLst>
                  <a:ext uri="{0D108BD9-81ED-4DB2-BD59-A6C34878D82A}">
                    <a16:rowId xmlns:a16="http://schemas.microsoft.com/office/drawing/2014/main" val="3165004511"/>
                  </a:ext>
                </a:extLst>
              </a:tr>
              <a:tr h="190550">
                <a:tc>
                  <a:txBody>
                    <a:bodyPr/>
                    <a:lstStyle/>
                    <a:p>
                      <a:r>
                        <a:rPr lang="en-PH" sz="800"/>
                        <a:t>17</a:t>
                      </a:r>
                    </a:p>
                  </a:txBody>
                  <a:tcPr marL="26695" marR="26695" marT="13348" marB="13348" anchor="ctr">
                    <a:lnL>
                      <a:noFill/>
                    </a:lnL>
                    <a:lnR>
                      <a:noFill/>
                    </a:lnR>
                    <a:lnT>
                      <a:noFill/>
                    </a:lnT>
                    <a:lnB>
                      <a:noFill/>
                    </a:lnB>
                  </a:tcPr>
                </a:tc>
                <a:tc>
                  <a:txBody>
                    <a:bodyPr/>
                    <a:lstStyle/>
                    <a:p>
                      <a:r>
                        <a:rPr lang="en-PH" sz="800"/>
                        <a:t>RC channel 11</a:t>
                      </a:r>
                    </a:p>
                  </a:txBody>
                  <a:tcPr marL="26695" marR="26695" marT="13348" marB="13348" anchor="ctr">
                    <a:lnL>
                      <a:noFill/>
                    </a:lnL>
                    <a:lnR>
                      <a:noFill/>
                    </a:lnR>
                    <a:lnT>
                      <a:noFill/>
                    </a:lnT>
                    <a:lnB>
                      <a:noFill/>
                    </a:lnB>
                  </a:tcPr>
                </a:tc>
                <a:tc>
                  <a:txBody>
                    <a:bodyPr/>
                    <a:lstStyle/>
                    <a:p>
                      <a:r>
                        <a:rPr lang="en-PH" sz="800"/>
                        <a:t>Raw RC channel 11</a:t>
                      </a:r>
                    </a:p>
                  </a:txBody>
                  <a:tcPr marL="26695" marR="26695" marT="13348" marB="13348" anchor="ctr">
                    <a:lnL>
                      <a:noFill/>
                    </a:lnL>
                    <a:lnR>
                      <a:noFill/>
                    </a:lnR>
                    <a:lnT>
                      <a:noFill/>
                    </a:lnT>
                    <a:lnB>
                      <a:noFill/>
                    </a:lnB>
                  </a:tcPr>
                </a:tc>
                <a:extLst>
                  <a:ext uri="{0D108BD9-81ED-4DB2-BD59-A6C34878D82A}">
                    <a16:rowId xmlns:a16="http://schemas.microsoft.com/office/drawing/2014/main" val="258491023"/>
                  </a:ext>
                </a:extLst>
              </a:tr>
              <a:tr h="190550">
                <a:tc>
                  <a:txBody>
                    <a:bodyPr/>
                    <a:lstStyle/>
                    <a:p>
                      <a:r>
                        <a:rPr lang="en-PH" sz="800"/>
                        <a:t>18</a:t>
                      </a:r>
                    </a:p>
                  </a:txBody>
                  <a:tcPr marL="26695" marR="26695" marT="13348" marB="13348" anchor="ctr">
                    <a:lnL>
                      <a:noFill/>
                    </a:lnL>
                    <a:lnR>
                      <a:noFill/>
                    </a:lnR>
                    <a:lnT>
                      <a:noFill/>
                    </a:lnT>
                    <a:lnB>
                      <a:noFill/>
                    </a:lnB>
                  </a:tcPr>
                </a:tc>
                <a:tc>
                  <a:txBody>
                    <a:bodyPr/>
                    <a:lstStyle/>
                    <a:p>
                      <a:r>
                        <a:rPr lang="en-PH" sz="800"/>
                        <a:t>RC channel 12</a:t>
                      </a:r>
                    </a:p>
                  </a:txBody>
                  <a:tcPr marL="26695" marR="26695" marT="13348" marB="13348" anchor="ctr">
                    <a:lnL>
                      <a:noFill/>
                    </a:lnL>
                    <a:lnR>
                      <a:noFill/>
                    </a:lnR>
                    <a:lnT>
                      <a:noFill/>
                    </a:lnT>
                    <a:lnB>
                      <a:noFill/>
                    </a:lnB>
                  </a:tcPr>
                </a:tc>
                <a:tc>
                  <a:txBody>
                    <a:bodyPr/>
                    <a:lstStyle/>
                    <a:p>
                      <a:r>
                        <a:rPr lang="en-PH" sz="800"/>
                        <a:t>Raw RC channel 12</a:t>
                      </a:r>
                    </a:p>
                  </a:txBody>
                  <a:tcPr marL="26695" marR="26695" marT="13348" marB="13348" anchor="ctr">
                    <a:lnL>
                      <a:noFill/>
                    </a:lnL>
                    <a:lnR>
                      <a:noFill/>
                    </a:lnR>
                    <a:lnT>
                      <a:noFill/>
                    </a:lnT>
                    <a:lnB>
                      <a:noFill/>
                    </a:lnB>
                  </a:tcPr>
                </a:tc>
                <a:extLst>
                  <a:ext uri="{0D108BD9-81ED-4DB2-BD59-A6C34878D82A}">
                    <a16:rowId xmlns:a16="http://schemas.microsoft.com/office/drawing/2014/main" val="2090101170"/>
                  </a:ext>
                </a:extLst>
              </a:tr>
              <a:tr h="190550">
                <a:tc>
                  <a:txBody>
                    <a:bodyPr/>
                    <a:lstStyle/>
                    <a:p>
                      <a:r>
                        <a:rPr lang="en-PH" sz="800"/>
                        <a:t>19</a:t>
                      </a:r>
                    </a:p>
                  </a:txBody>
                  <a:tcPr marL="26695" marR="26695" marT="13348" marB="13348" anchor="ctr">
                    <a:lnL>
                      <a:noFill/>
                    </a:lnL>
                    <a:lnR>
                      <a:noFill/>
                    </a:lnR>
                    <a:lnT>
                      <a:noFill/>
                    </a:lnT>
                    <a:lnB>
                      <a:noFill/>
                    </a:lnB>
                  </a:tcPr>
                </a:tc>
                <a:tc>
                  <a:txBody>
                    <a:bodyPr/>
                    <a:lstStyle/>
                    <a:p>
                      <a:r>
                        <a:rPr lang="en-PH" sz="800"/>
                        <a:t>RC channel 13</a:t>
                      </a:r>
                    </a:p>
                  </a:txBody>
                  <a:tcPr marL="26695" marR="26695" marT="13348" marB="13348" anchor="ctr">
                    <a:lnL>
                      <a:noFill/>
                    </a:lnL>
                    <a:lnR>
                      <a:noFill/>
                    </a:lnR>
                    <a:lnT>
                      <a:noFill/>
                    </a:lnT>
                    <a:lnB>
                      <a:noFill/>
                    </a:lnB>
                  </a:tcPr>
                </a:tc>
                <a:tc>
                  <a:txBody>
                    <a:bodyPr/>
                    <a:lstStyle/>
                    <a:p>
                      <a:r>
                        <a:rPr lang="en-PH" sz="800"/>
                        <a:t>Raw RC channel 13</a:t>
                      </a:r>
                    </a:p>
                  </a:txBody>
                  <a:tcPr marL="26695" marR="26695" marT="13348" marB="13348" anchor="ctr">
                    <a:lnL>
                      <a:noFill/>
                    </a:lnL>
                    <a:lnR>
                      <a:noFill/>
                    </a:lnR>
                    <a:lnT>
                      <a:noFill/>
                    </a:lnT>
                    <a:lnB>
                      <a:noFill/>
                    </a:lnB>
                  </a:tcPr>
                </a:tc>
                <a:extLst>
                  <a:ext uri="{0D108BD9-81ED-4DB2-BD59-A6C34878D82A}">
                    <a16:rowId xmlns:a16="http://schemas.microsoft.com/office/drawing/2014/main" val="3308944690"/>
                  </a:ext>
                </a:extLst>
              </a:tr>
              <a:tr h="190550">
                <a:tc>
                  <a:txBody>
                    <a:bodyPr/>
                    <a:lstStyle/>
                    <a:p>
                      <a:r>
                        <a:rPr lang="en-PH" sz="800"/>
                        <a:t>20</a:t>
                      </a:r>
                    </a:p>
                  </a:txBody>
                  <a:tcPr marL="26695" marR="26695" marT="13348" marB="13348" anchor="ctr">
                    <a:lnL>
                      <a:noFill/>
                    </a:lnL>
                    <a:lnR>
                      <a:noFill/>
                    </a:lnR>
                    <a:lnT>
                      <a:noFill/>
                    </a:lnT>
                    <a:lnB>
                      <a:noFill/>
                    </a:lnB>
                  </a:tcPr>
                </a:tc>
                <a:tc>
                  <a:txBody>
                    <a:bodyPr/>
                    <a:lstStyle/>
                    <a:p>
                      <a:r>
                        <a:rPr lang="en-PH" sz="800"/>
                        <a:t>RC channel 14</a:t>
                      </a:r>
                    </a:p>
                  </a:txBody>
                  <a:tcPr marL="26695" marR="26695" marT="13348" marB="13348" anchor="ctr">
                    <a:lnL>
                      <a:noFill/>
                    </a:lnL>
                    <a:lnR>
                      <a:noFill/>
                    </a:lnR>
                    <a:lnT>
                      <a:noFill/>
                    </a:lnT>
                    <a:lnB>
                      <a:noFill/>
                    </a:lnB>
                  </a:tcPr>
                </a:tc>
                <a:tc>
                  <a:txBody>
                    <a:bodyPr/>
                    <a:lstStyle/>
                    <a:p>
                      <a:r>
                        <a:rPr lang="en-PH" sz="800"/>
                        <a:t>Raw RC channel 14</a:t>
                      </a:r>
                    </a:p>
                  </a:txBody>
                  <a:tcPr marL="26695" marR="26695" marT="13348" marB="13348" anchor="ctr">
                    <a:lnL>
                      <a:noFill/>
                    </a:lnL>
                    <a:lnR>
                      <a:noFill/>
                    </a:lnR>
                    <a:lnT>
                      <a:noFill/>
                    </a:lnT>
                    <a:lnB>
                      <a:noFill/>
                    </a:lnB>
                  </a:tcPr>
                </a:tc>
                <a:extLst>
                  <a:ext uri="{0D108BD9-81ED-4DB2-BD59-A6C34878D82A}">
                    <a16:rowId xmlns:a16="http://schemas.microsoft.com/office/drawing/2014/main" val="1298727480"/>
                  </a:ext>
                </a:extLst>
              </a:tr>
              <a:tr h="190550">
                <a:tc>
                  <a:txBody>
                    <a:bodyPr/>
                    <a:lstStyle/>
                    <a:p>
                      <a:r>
                        <a:rPr lang="en-PH" sz="800"/>
                        <a:t>21</a:t>
                      </a:r>
                    </a:p>
                  </a:txBody>
                  <a:tcPr marL="26695" marR="26695" marT="13348" marB="13348" anchor="ctr">
                    <a:lnL>
                      <a:noFill/>
                    </a:lnL>
                    <a:lnR>
                      <a:noFill/>
                    </a:lnR>
                    <a:lnT>
                      <a:noFill/>
                    </a:lnT>
                    <a:lnB>
                      <a:noFill/>
                    </a:lnB>
                  </a:tcPr>
                </a:tc>
                <a:tc>
                  <a:txBody>
                    <a:bodyPr/>
                    <a:lstStyle/>
                    <a:p>
                      <a:r>
                        <a:rPr lang="en-PH" sz="800"/>
                        <a:t>RC channel 15</a:t>
                      </a:r>
                    </a:p>
                  </a:txBody>
                  <a:tcPr marL="26695" marR="26695" marT="13348" marB="13348" anchor="ctr">
                    <a:lnL>
                      <a:noFill/>
                    </a:lnL>
                    <a:lnR>
                      <a:noFill/>
                    </a:lnR>
                    <a:lnT>
                      <a:noFill/>
                    </a:lnT>
                    <a:lnB>
                      <a:noFill/>
                    </a:lnB>
                  </a:tcPr>
                </a:tc>
                <a:tc>
                  <a:txBody>
                    <a:bodyPr/>
                    <a:lstStyle/>
                    <a:p>
                      <a:r>
                        <a:rPr lang="en-PH" sz="800"/>
                        <a:t>Raw RC channel 15</a:t>
                      </a:r>
                    </a:p>
                  </a:txBody>
                  <a:tcPr marL="26695" marR="26695" marT="13348" marB="13348" anchor="ctr">
                    <a:lnL>
                      <a:noFill/>
                    </a:lnL>
                    <a:lnR>
                      <a:noFill/>
                    </a:lnR>
                    <a:lnT>
                      <a:noFill/>
                    </a:lnT>
                    <a:lnB>
                      <a:noFill/>
                    </a:lnB>
                  </a:tcPr>
                </a:tc>
                <a:extLst>
                  <a:ext uri="{0D108BD9-81ED-4DB2-BD59-A6C34878D82A}">
                    <a16:rowId xmlns:a16="http://schemas.microsoft.com/office/drawing/2014/main" val="561374004"/>
                  </a:ext>
                </a:extLst>
              </a:tr>
              <a:tr h="190550">
                <a:tc>
                  <a:txBody>
                    <a:bodyPr/>
                    <a:lstStyle/>
                    <a:p>
                      <a:r>
                        <a:rPr lang="en-PH" sz="800"/>
                        <a:t>22</a:t>
                      </a:r>
                    </a:p>
                  </a:txBody>
                  <a:tcPr marL="26695" marR="26695" marT="13348" marB="13348" anchor="ctr">
                    <a:lnL>
                      <a:noFill/>
                    </a:lnL>
                    <a:lnR>
                      <a:noFill/>
                    </a:lnR>
                    <a:lnT>
                      <a:noFill/>
                    </a:lnT>
                    <a:lnB>
                      <a:noFill/>
                    </a:lnB>
                  </a:tcPr>
                </a:tc>
                <a:tc>
                  <a:txBody>
                    <a:bodyPr/>
                    <a:lstStyle/>
                    <a:p>
                      <a:r>
                        <a:rPr lang="en-PH" sz="800"/>
                        <a:t>RC channel 16</a:t>
                      </a:r>
                    </a:p>
                  </a:txBody>
                  <a:tcPr marL="26695" marR="26695" marT="13348" marB="13348" anchor="ctr">
                    <a:lnL>
                      <a:noFill/>
                    </a:lnL>
                    <a:lnR>
                      <a:noFill/>
                    </a:lnR>
                    <a:lnT>
                      <a:noFill/>
                    </a:lnT>
                    <a:lnB>
                      <a:noFill/>
                    </a:lnB>
                  </a:tcPr>
                </a:tc>
                <a:tc>
                  <a:txBody>
                    <a:bodyPr/>
                    <a:lstStyle/>
                    <a:p>
                      <a:r>
                        <a:rPr lang="en-PH" sz="800"/>
                        <a:t>Raw RC channel 16</a:t>
                      </a:r>
                    </a:p>
                  </a:txBody>
                  <a:tcPr marL="26695" marR="26695" marT="13348" marB="13348" anchor="ctr">
                    <a:lnL>
                      <a:noFill/>
                    </a:lnL>
                    <a:lnR>
                      <a:noFill/>
                    </a:lnR>
                    <a:lnT>
                      <a:noFill/>
                    </a:lnT>
                    <a:lnB>
                      <a:noFill/>
                    </a:lnB>
                  </a:tcPr>
                </a:tc>
                <a:extLst>
                  <a:ext uri="{0D108BD9-81ED-4DB2-BD59-A6C34878D82A}">
                    <a16:rowId xmlns:a16="http://schemas.microsoft.com/office/drawing/2014/main" val="159248620"/>
                  </a:ext>
                </a:extLst>
              </a:tr>
              <a:tr h="190550">
                <a:tc>
                  <a:txBody>
                    <a:bodyPr/>
                    <a:lstStyle/>
                    <a:p>
                      <a:r>
                        <a:rPr lang="en-PH" sz="800"/>
                        <a:t>23</a:t>
                      </a:r>
                    </a:p>
                  </a:txBody>
                  <a:tcPr marL="26695" marR="26695" marT="13348" marB="13348" anchor="ctr">
                    <a:lnL>
                      <a:noFill/>
                    </a:lnL>
                    <a:lnR>
                      <a:noFill/>
                    </a:lnR>
                    <a:lnT>
                      <a:noFill/>
                    </a:lnT>
                    <a:lnB>
                      <a:noFill/>
                    </a:lnB>
                  </a:tcPr>
                </a:tc>
                <a:tc>
                  <a:txBody>
                    <a:bodyPr/>
                    <a:lstStyle/>
                    <a:p>
                      <a:r>
                        <a:rPr lang="en-PH" sz="800"/>
                        <a:t>Stabilized ROLL+</a:t>
                      </a:r>
                    </a:p>
                  </a:txBody>
                  <a:tcPr marL="26695" marR="26695" marT="13348" marB="13348" anchor="ctr">
                    <a:lnL>
                      <a:noFill/>
                    </a:lnL>
                    <a:lnR>
                      <a:noFill/>
                    </a:lnR>
                    <a:lnT>
                      <a:noFill/>
                    </a:lnT>
                    <a:lnB>
                      <a:noFill/>
                    </a:lnB>
                  </a:tcPr>
                </a:tc>
                <a:tc>
                  <a:txBody>
                    <a:bodyPr/>
                    <a:lstStyle/>
                    <a:p>
                      <a:r>
                        <a:rPr lang="en-US" sz="800"/>
                        <a:t>Clipped between 0 and 1000</a:t>
                      </a:r>
                    </a:p>
                  </a:txBody>
                  <a:tcPr marL="26695" marR="26695" marT="13348" marB="13348" anchor="ctr">
                    <a:lnL>
                      <a:noFill/>
                    </a:lnL>
                    <a:lnR>
                      <a:noFill/>
                    </a:lnR>
                    <a:lnT>
                      <a:noFill/>
                    </a:lnT>
                    <a:lnB>
                      <a:noFill/>
                    </a:lnB>
                  </a:tcPr>
                </a:tc>
                <a:extLst>
                  <a:ext uri="{0D108BD9-81ED-4DB2-BD59-A6C34878D82A}">
                    <a16:rowId xmlns:a16="http://schemas.microsoft.com/office/drawing/2014/main" val="3466538620"/>
                  </a:ext>
                </a:extLst>
              </a:tr>
              <a:tr h="190550">
                <a:tc>
                  <a:txBody>
                    <a:bodyPr/>
                    <a:lstStyle/>
                    <a:p>
                      <a:r>
                        <a:rPr lang="en-PH" sz="800"/>
                        <a:t>24</a:t>
                      </a:r>
                    </a:p>
                  </a:txBody>
                  <a:tcPr marL="26695" marR="26695" marT="13348" marB="13348" anchor="ctr">
                    <a:lnL>
                      <a:noFill/>
                    </a:lnL>
                    <a:lnR>
                      <a:noFill/>
                    </a:lnR>
                    <a:lnT>
                      <a:noFill/>
                    </a:lnT>
                    <a:lnB>
                      <a:noFill/>
                    </a:lnB>
                  </a:tcPr>
                </a:tc>
                <a:tc>
                  <a:txBody>
                    <a:bodyPr/>
                    <a:lstStyle/>
                    <a:p>
                      <a:r>
                        <a:rPr lang="en-PH" sz="800"/>
                        <a:t>Stabilized ROLL-</a:t>
                      </a:r>
                    </a:p>
                  </a:txBody>
                  <a:tcPr marL="26695" marR="26695" marT="13348" marB="13348" anchor="ctr">
                    <a:lnL>
                      <a:noFill/>
                    </a:lnL>
                    <a:lnR>
                      <a:noFill/>
                    </a:lnR>
                    <a:lnT>
                      <a:noFill/>
                    </a:lnT>
                    <a:lnB>
                      <a:noFill/>
                    </a:lnB>
                  </a:tcPr>
                </a:tc>
                <a:tc>
                  <a:txBody>
                    <a:bodyPr/>
                    <a:lstStyle/>
                    <a:p>
                      <a:r>
                        <a:rPr lang="en-US" sz="800"/>
                        <a:t>Clipped between -1000 and 0</a:t>
                      </a:r>
                    </a:p>
                  </a:txBody>
                  <a:tcPr marL="26695" marR="26695" marT="13348" marB="13348" anchor="ctr">
                    <a:lnL>
                      <a:noFill/>
                    </a:lnL>
                    <a:lnR>
                      <a:noFill/>
                    </a:lnR>
                    <a:lnT>
                      <a:noFill/>
                    </a:lnT>
                    <a:lnB>
                      <a:noFill/>
                    </a:lnB>
                  </a:tcPr>
                </a:tc>
                <a:extLst>
                  <a:ext uri="{0D108BD9-81ED-4DB2-BD59-A6C34878D82A}">
                    <a16:rowId xmlns:a16="http://schemas.microsoft.com/office/drawing/2014/main" val="1470854026"/>
                  </a:ext>
                </a:extLst>
              </a:tr>
              <a:tr h="190550">
                <a:tc>
                  <a:txBody>
                    <a:bodyPr/>
                    <a:lstStyle/>
                    <a:p>
                      <a:r>
                        <a:rPr lang="en-PH" sz="800"/>
                        <a:t>25</a:t>
                      </a:r>
                    </a:p>
                  </a:txBody>
                  <a:tcPr marL="26695" marR="26695" marT="13348" marB="13348" anchor="ctr">
                    <a:lnL>
                      <a:noFill/>
                    </a:lnL>
                    <a:lnR>
                      <a:noFill/>
                    </a:lnR>
                    <a:lnT>
                      <a:noFill/>
                    </a:lnT>
                    <a:lnB>
                      <a:noFill/>
                    </a:lnB>
                  </a:tcPr>
                </a:tc>
                <a:tc>
                  <a:txBody>
                    <a:bodyPr/>
                    <a:lstStyle/>
                    <a:p>
                      <a:r>
                        <a:rPr lang="en-PH" sz="800"/>
                        <a:t>Stabilized PITCH+</a:t>
                      </a:r>
                    </a:p>
                  </a:txBody>
                  <a:tcPr marL="26695" marR="26695" marT="13348" marB="13348" anchor="ctr">
                    <a:lnL>
                      <a:noFill/>
                    </a:lnL>
                    <a:lnR>
                      <a:noFill/>
                    </a:lnR>
                    <a:lnT>
                      <a:noFill/>
                    </a:lnT>
                    <a:lnB>
                      <a:noFill/>
                    </a:lnB>
                  </a:tcPr>
                </a:tc>
                <a:tc>
                  <a:txBody>
                    <a:bodyPr/>
                    <a:lstStyle/>
                    <a:p>
                      <a:r>
                        <a:rPr lang="en-US" sz="800"/>
                        <a:t>Clipped between 0 and 1000</a:t>
                      </a:r>
                    </a:p>
                  </a:txBody>
                  <a:tcPr marL="26695" marR="26695" marT="13348" marB="13348" anchor="ctr">
                    <a:lnL>
                      <a:noFill/>
                    </a:lnL>
                    <a:lnR>
                      <a:noFill/>
                    </a:lnR>
                    <a:lnT>
                      <a:noFill/>
                    </a:lnT>
                    <a:lnB>
                      <a:noFill/>
                    </a:lnB>
                  </a:tcPr>
                </a:tc>
                <a:extLst>
                  <a:ext uri="{0D108BD9-81ED-4DB2-BD59-A6C34878D82A}">
                    <a16:rowId xmlns:a16="http://schemas.microsoft.com/office/drawing/2014/main" val="3632196788"/>
                  </a:ext>
                </a:extLst>
              </a:tr>
              <a:tr h="190550">
                <a:tc>
                  <a:txBody>
                    <a:bodyPr/>
                    <a:lstStyle/>
                    <a:p>
                      <a:r>
                        <a:rPr lang="en-PH" sz="800"/>
                        <a:t>26</a:t>
                      </a:r>
                    </a:p>
                  </a:txBody>
                  <a:tcPr marL="26695" marR="26695" marT="13348" marB="13348" anchor="ctr">
                    <a:lnL>
                      <a:noFill/>
                    </a:lnL>
                    <a:lnR>
                      <a:noFill/>
                    </a:lnR>
                    <a:lnT>
                      <a:noFill/>
                    </a:lnT>
                    <a:lnB>
                      <a:noFill/>
                    </a:lnB>
                  </a:tcPr>
                </a:tc>
                <a:tc>
                  <a:txBody>
                    <a:bodyPr/>
                    <a:lstStyle/>
                    <a:p>
                      <a:r>
                        <a:rPr lang="en-PH" sz="800"/>
                        <a:t>Stabilized PITCH-</a:t>
                      </a:r>
                    </a:p>
                  </a:txBody>
                  <a:tcPr marL="26695" marR="26695" marT="13348" marB="13348" anchor="ctr">
                    <a:lnL>
                      <a:noFill/>
                    </a:lnL>
                    <a:lnR>
                      <a:noFill/>
                    </a:lnR>
                    <a:lnT>
                      <a:noFill/>
                    </a:lnT>
                    <a:lnB>
                      <a:noFill/>
                    </a:lnB>
                  </a:tcPr>
                </a:tc>
                <a:tc>
                  <a:txBody>
                    <a:bodyPr/>
                    <a:lstStyle/>
                    <a:p>
                      <a:r>
                        <a:rPr lang="en-US" sz="800"/>
                        <a:t>Clipped between -1000 and 0</a:t>
                      </a:r>
                    </a:p>
                  </a:txBody>
                  <a:tcPr marL="26695" marR="26695" marT="13348" marB="13348" anchor="ctr">
                    <a:lnL>
                      <a:noFill/>
                    </a:lnL>
                    <a:lnR>
                      <a:noFill/>
                    </a:lnR>
                    <a:lnT>
                      <a:noFill/>
                    </a:lnT>
                    <a:lnB>
                      <a:noFill/>
                    </a:lnB>
                  </a:tcPr>
                </a:tc>
                <a:extLst>
                  <a:ext uri="{0D108BD9-81ED-4DB2-BD59-A6C34878D82A}">
                    <a16:rowId xmlns:a16="http://schemas.microsoft.com/office/drawing/2014/main" val="2031988036"/>
                  </a:ext>
                </a:extLst>
              </a:tr>
              <a:tr h="190550">
                <a:tc>
                  <a:txBody>
                    <a:bodyPr/>
                    <a:lstStyle/>
                    <a:p>
                      <a:r>
                        <a:rPr lang="en-PH" sz="800"/>
                        <a:t>27</a:t>
                      </a:r>
                    </a:p>
                  </a:txBody>
                  <a:tcPr marL="26695" marR="26695" marT="13348" marB="13348" anchor="ctr">
                    <a:lnL>
                      <a:noFill/>
                    </a:lnL>
                    <a:lnR>
                      <a:noFill/>
                    </a:lnR>
                    <a:lnT>
                      <a:noFill/>
                    </a:lnT>
                    <a:lnB>
                      <a:noFill/>
                    </a:lnB>
                  </a:tcPr>
                </a:tc>
                <a:tc>
                  <a:txBody>
                    <a:bodyPr/>
                    <a:lstStyle/>
                    <a:p>
                      <a:r>
                        <a:rPr lang="en-PH" sz="800"/>
                        <a:t>Stabilized YAW+</a:t>
                      </a:r>
                    </a:p>
                  </a:txBody>
                  <a:tcPr marL="26695" marR="26695" marT="13348" marB="13348" anchor="ctr">
                    <a:lnL>
                      <a:noFill/>
                    </a:lnL>
                    <a:lnR>
                      <a:noFill/>
                    </a:lnR>
                    <a:lnT>
                      <a:noFill/>
                    </a:lnT>
                    <a:lnB>
                      <a:noFill/>
                    </a:lnB>
                  </a:tcPr>
                </a:tc>
                <a:tc>
                  <a:txBody>
                    <a:bodyPr/>
                    <a:lstStyle/>
                    <a:p>
                      <a:r>
                        <a:rPr lang="en-US" sz="800"/>
                        <a:t>Clipped between 0 and 1000</a:t>
                      </a:r>
                    </a:p>
                  </a:txBody>
                  <a:tcPr marL="26695" marR="26695" marT="13348" marB="13348" anchor="ctr">
                    <a:lnL>
                      <a:noFill/>
                    </a:lnL>
                    <a:lnR>
                      <a:noFill/>
                    </a:lnR>
                    <a:lnT>
                      <a:noFill/>
                    </a:lnT>
                    <a:lnB>
                      <a:noFill/>
                    </a:lnB>
                  </a:tcPr>
                </a:tc>
                <a:extLst>
                  <a:ext uri="{0D108BD9-81ED-4DB2-BD59-A6C34878D82A}">
                    <a16:rowId xmlns:a16="http://schemas.microsoft.com/office/drawing/2014/main" val="931679916"/>
                  </a:ext>
                </a:extLst>
              </a:tr>
              <a:tr h="190550">
                <a:tc>
                  <a:txBody>
                    <a:bodyPr/>
                    <a:lstStyle/>
                    <a:p>
                      <a:r>
                        <a:rPr lang="en-PH" sz="800"/>
                        <a:t>28</a:t>
                      </a:r>
                    </a:p>
                  </a:txBody>
                  <a:tcPr marL="26695" marR="26695" marT="13348" marB="13348" anchor="ctr">
                    <a:lnL>
                      <a:noFill/>
                    </a:lnL>
                    <a:lnR>
                      <a:noFill/>
                    </a:lnR>
                    <a:lnT>
                      <a:noFill/>
                    </a:lnT>
                    <a:lnB>
                      <a:noFill/>
                    </a:lnB>
                  </a:tcPr>
                </a:tc>
                <a:tc>
                  <a:txBody>
                    <a:bodyPr/>
                    <a:lstStyle/>
                    <a:p>
                      <a:r>
                        <a:rPr lang="en-PH" sz="800"/>
                        <a:t>Stabilized YAW-</a:t>
                      </a:r>
                    </a:p>
                  </a:txBody>
                  <a:tcPr marL="26695" marR="26695" marT="13348" marB="13348" anchor="ctr">
                    <a:lnL>
                      <a:noFill/>
                    </a:lnL>
                    <a:lnR>
                      <a:noFill/>
                    </a:lnR>
                    <a:lnT>
                      <a:noFill/>
                    </a:lnT>
                    <a:lnB>
                      <a:noFill/>
                    </a:lnB>
                  </a:tcPr>
                </a:tc>
                <a:tc>
                  <a:txBody>
                    <a:bodyPr/>
                    <a:lstStyle/>
                    <a:p>
                      <a:r>
                        <a:rPr lang="en-US" sz="800"/>
                        <a:t>Clipped between -1000 and 0</a:t>
                      </a:r>
                    </a:p>
                  </a:txBody>
                  <a:tcPr marL="26695" marR="26695" marT="13348" marB="13348" anchor="ctr">
                    <a:lnL>
                      <a:noFill/>
                    </a:lnL>
                    <a:lnR>
                      <a:noFill/>
                    </a:lnR>
                    <a:lnT>
                      <a:noFill/>
                    </a:lnT>
                    <a:lnB>
                      <a:noFill/>
                    </a:lnB>
                  </a:tcPr>
                </a:tc>
                <a:extLst>
                  <a:ext uri="{0D108BD9-81ED-4DB2-BD59-A6C34878D82A}">
                    <a16:rowId xmlns:a16="http://schemas.microsoft.com/office/drawing/2014/main" val="2502283147"/>
                  </a:ext>
                </a:extLst>
              </a:tr>
              <a:tr h="190550">
                <a:tc>
                  <a:txBody>
                    <a:bodyPr/>
                    <a:lstStyle/>
                    <a:p>
                      <a:r>
                        <a:rPr lang="en-PH" sz="800"/>
                        <a:t>29</a:t>
                      </a:r>
                    </a:p>
                  </a:txBody>
                  <a:tcPr marL="26695" marR="26695" marT="13348" marB="13348" anchor="ctr">
                    <a:lnL>
                      <a:noFill/>
                    </a:lnL>
                    <a:lnR>
                      <a:noFill/>
                    </a:lnR>
                    <a:lnT>
                      <a:noFill/>
                    </a:lnT>
                    <a:lnB>
                      <a:noFill/>
                    </a:lnB>
                  </a:tcPr>
                </a:tc>
                <a:tc>
                  <a:txBody>
                    <a:bodyPr/>
                    <a:lstStyle/>
                    <a:p>
                      <a:r>
                        <a:rPr lang="en-PH" sz="800"/>
                        <a:t>MAX</a:t>
                      </a:r>
                    </a:p>
                  </a:txBody>
                  <a:tcPr marL="26695" marR="26695" marT="13348" marB="13348" anchor="ctr">
                    <a:lnL>
                      <a:noFill/>
                    </a:lnL>
                    <a:lnR>
                      <a:noFill/>
                    </a:lnR>
                    <a:lnT>
                      <a:noFill/>
                    </a:lnT>
                    <a:lnB>
                      <a:noFill/>
                    </a:lnB>
                  </a:tcPr>
                </a:tc>
                <a:tc>
                  <a:txBody>
                    <a:bodyPr/>
                    <a:lstStyle/>
                    <a:p>
                      <a:r>
                        <a:rPr lang="en-PH" sz="800" dirty="0"/>
                        <a:t>Constant value of 500</a:t>
                      </a:r>
                    </a:p>
                  </a:txBody>
                  <a:tcPr marL="26695" marR="26695" marT="13348" marB="13348" anchor="ctr">
                    <a:lnL>
                      <a:noFill/>
                    </a:lnL>
                    <a:lnR>
                      <a:noFill/>
                    </a:lnR>
                    <a:lnT>
                      <a:noFill/>
                    </a:lnT>
                    <a:lnB>
                      <a:noFill/>
                    </a:lnB>
                  </a:tcPr>
                </a:tc>
                <a:extLst>
                  <a:ext uri="{0D108BD9-81ED-4DB2-BD59-A6C34878D82A}">
                    <a16:rowId xmlns:a16="http://schemas.microsoft.com/office/drawing/2014/main" val="1584996956"/>
                  </a:ext>
                </a:extLst>
              </a:tr>
            </a:tbl>
          </a:graphicData>
        </a:graphic>
      </p:graphicFrame>
      <p:sp>
        <p:nvSpPr>
          <p:cNvPr id="3" name="Rectangle 1">
            <a:extLst>
              <a:ext uri="{FF2B5EF4-FFF2-40B4-BE49-F238E27FC236}">
                <a16:creationId xmlns:a16="http://schemas.microsoft.com/office/drawing/2014/main" id="{574E4B33-7DF4-4DB1-A920-91C3966ADE9F}"/>
              </a:ext>
            </a:extLst>
          </p:cNvPr>
          <p:cNvSpPr>
            <a:spLocks noChangeArrowheads="1"/>
          </p:cNvSpPr>
          <p:nvPr/>
        </p:nvSpPr>
        <p:spPr bwMode="auto">
          <a:xfrm>
            <a:off x="719289" y="1907807"/>
            <a:ext cx="4110164" cy="3939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panose="020B0604020202020204" pitchFamily="34" charset="0"/>
              </a:rPr>
              <a:t>Servo Mixing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At least one servo mixing rule is needed for each servo. Each rule defines how a servo will move relative to a specific input like a RC channel, or a requested flight dynamics rate or position from the flight controller.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Each servo mixing rule has the following parameters: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Servo index: defines which servo the rule will apply to. The absolute value of the index is not important, what matters is only the relative difference between the used indexes. The rule with the smaller servo index will apply to the first servo, the next higher servo index to the second servo, etc. More than one rule can use the same servo index. The output of the rules with the same servo index are added together to give the final output for the specified servo.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Input: the input for the mixing rule, see a summary of the input types table bellow.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Weight: percentage of the input to forward to the servo. Range [-1000, 1000]. Mixing rule output = input * weight. If the output of a set of mixing rules is lower/higher than the defined servo min/max the output is clipped (the servo will never travel farther than the set min/max).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Speed: maximum rate of change of the mixing rule output. Used to limit the servo speed. 1 corresponds to maximum 10µs/s output rate of change. Set to 0 for no speed limit. For example: 10 = full sweep (1000 to 2000) in 10s, 100 = full sweep in 1s.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grpSp>
        <p:nvGrpSpPr>
          <p:cNvPr id="4" name="Group 3">
            <a:extLst>
              <a:ext uri="{FF2B5EF4-FFF2-40B4-BE49-F238E27FC236}">
                <a16:creationId xmlns:a16="http://schemas.microsoft.com/office/drawing/2014/main" id="{DE1A7F25-F58C-417A-89DF-0C3F3D6E971D}"/>
              </a:ext>
            </a:extLst>
          </p:cNvPr>
          <p:cNvGrpSpPr/>
          <p:nvPr/>
        </p:nvGrpSpPr>
        <p:grpSpPr>
          <a:xfrm>
            <a:off x="337185" y="394865"/>
            <a:ext cx="5166970" cy="581870"/>
            <a:chOff x="0" y="0"/>
            <a:chExt cx="4550176" cy="229875"/>
          </a:xfrm>
          <a:solidFill>
            <a:srgbClr val="00B0F0"/>
          </a:solidFill>
        </p:grpSpPr>
        <p:sp>
          <p:nvSpPr>
            <p:cNvPr id="5" name="Freeform 6">
              <a:extLst>
                <a:ext uri="{FF2B5EF4-FFF2-40B4-BE49-F238E27FC236}">
                  <a16:creationId xmlns:a16="http://schemas.microsoft.com/office/drawing/2014/main" id="{766A5298-4915-4540-9935-04510A680A7E}"/>
                </a:ext>
              </a:extLst>
            </p:cNvPr>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6" name="TextBox 5">
              <a:extLst>
                <a:ext uri="{FF2B5EF4-FFF2-40B4-BE49-F238E27FC236}">
                  <a16:creationId xmlns:a16="http://schemas.microsoft.com/office/drawing/2014/main" id="{60FE12C5-02E1-4450-8D98-791C3A5E49C5}"/>
                </a:ext>
              </a:extLst>
            </p:cNvPr>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7" name="TextBox 6">
            <a:extLst>
              <a:ext uri="{FF2B5EF4-FFF2-40B4-BE49-F238E27FC236}">
                <a16:creationId xmlns:a16="http://schemas.microsoft.com/office/drawing/2014/main" id="{58631004-99F3-4F44-B8C2-08FDB6B19311}"/>
              </a:ext>
            </a:extLst>
          </p:cNvPr>
          <p:cNvSpPr txBox="1"/>
          <p:nvPr/>
        </p:nvSpPr>
        <p:spPr>
          <a:xfrm>
            <a:off x="528093" y="474234"/>
            <a:ext cx="5089214" cy="350802"/>
          </a:xfrm>
          <a:prstGeom prst="rect">
            <a:avLst/>
          </a:prstGeom>
        </p:spPr>
        <p:txBody>
          <a:bodyPr wrap="square"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SERVO MIXING</a:t>
            </a:r>
          </a:p>
        </p:txBody>
      </p:sp>
    </p:spTree>
    <p:extLst>
      <p:ext uri="{BB962C8B-B14F-4D97-AF65-F5344CB8AC3E}">
        <p14:creationId xmlns:p14="http://schemas.microsoft.com/office/powerpoint/2010/main" val="2918679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C477CBB5-77CA-4D0B-A4C3-3C458C1F4815}"/>
              </a:ext>
            </a:extLst>
          </p:cNvPr>
          <p:cNvSpPr/>
          <p:nvPr/>
        </p:nvSpPr>
        <p:spPr>
          <a:xfrm>
            <a:off x="304800" y="387984"/>
            <a:ext cx="812800" cy="21132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 name="Subtitle 2">
            <a:extLst>
              <a:ext uri="{FF2B5EF4-FFF2-40B4-BE49-F238E27FC236}">
                <a16:creationId xmlns:a16="http://schemas.microsoft.com/office/drawing/2014/main" id="{C22BC54E-4D16-449A-ADCE-B9D5BF21D9BC}"/>
              </a:ext>
            </a:extLst>
          </p:cNvPr>
          <p:cNvSpPr txBox="1">
            <a:spLocks/>
          </p:cNvSpPr>
          <p:nvPr/>
        </p:nvSpPr>
        <p:spPr>
          <a:xfrm>
            <a:off x="304800" y="1811236"/>
            <a:ext cx="3757297" cy="4383405"/>
          </a:xfrm>
          <a:prstGeom prst="rect">
            <a:avLst/>
          </a:prstGeom>
        </p:spPr>
        <p:txBody>
          <a:bodyPr anchor="ct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One of the highlighted feature both hardware and software is its flexibility into adding new function to a Drone  the combination of </a:t>
            </a:r>
            <a:r>
              <a:rPr lang="en-PH" sz="1800" dirty="0" err="1"/>
              <a:t>Synerduino</a:t>
            </a:r>
            <a:r>
              <a:rPr lang="en-PH" sz="1800" dirty="0"/>
              <a:t> hardware and INAV software makes this possible</a:t>
            </a:r>
          </a:p>
          <a:p>
            <a:pPr marL="0" indent="0">
              <a:buNone/>
            </a:pPr>
            <a:r>
              <a:rPr lang="en-PH" sz="1800" dirty="0"/>
              <a:t>Programmable Logic and Data Analytic Intervention allows you to add block like behavior control to your drone to respond to Environment , Sensor inputs and Conditions.  </a:t>
            </a:r>
          </a:p>
          <a:p>
            <a:pPr marL="0" indent="0">
              <a:buNone/>
            </a:pPr>
            <a:endParaRPr lang="en-PH" sz="1800" dirty="0"/>
          </a:p>
          <a:p>
            <a:pPr marL="0" indent="0">
              <a:buNone/>
            </a:pPr>
            <a:r>
              <a:rPr lang="en-PH" sz="1800" b="1" dirty="0"/>
              <a:t>Operations</a:t>
            </a:r>
            <a:r>
              <a:rPr lang="en-PH" sz="1800" dirty="0"/>
              <a:t> -  is the Logic function to conduct</a:t>
            </a:r>
          </a:p>
          <a:p>
            <a:pPr marL="0" indent="0">
              <a:buNone/>
            </a:pPr>
            <a:r>
              <a:rPr lang="en-PH" sz="1800" b="1" dirty="0"/>
              <a:t>Operand</a:t>
            </a:r>
            <a:r>
              <a:rPr lang="en-PH" sz="1800" dirty="0"/>
              <a:t> -  A and B are the individual values and directors</a:t>
            </a:r>
          </a:p>
          <a:p>
            <a:pPr marL="0" indent="0">
              <a:buNone/>
            </a:pPr>
            <a:r>
              <a:rPr lang="en-PH" sz="1800" b="1" dirty="0"/>
              <a:t>Active</a:t>
            </a:r>
            <a:r>
              <a:rPr lang="en-PH" sz="1800" dirty="0"/>
              <a:t> – this has 2 option being always live or only live when the condition are met on the assign Logic conditions</a:t>
            </a:r>
          </a:p>
          <a:p>
            <a:pPr marL="0" indent="0">
              <a:buNone/>
            </a:pPr>
            <a:r>
              <a:rPr lang="en-PH" sz="1800" dirty="0"/>
              <a:t> </a:t>
            </a:r>
          </a:p>
          <a:p>
            <a:pPr marL="0" indent="0">
              <a:buNone/>
            </a:pPr>
            <a:r>
              <a:rPr lang="en-PH" sz="1800" dirty="0"/>
              <a:t>Here Represented just a Few samples </a:t>
            </a:r>
          </a:p>
        </p:txBody>
      </p:sp>
      <p:grpSp>
        <p:nvGrpSpPr>
          <p:cNvPr id="7" name="Group 5">
            <a:extLst>
              <a:ext uri="{FF2B5EF4-FFF2-40B4-BE49-F238E27FC236}">
                <a16:creationId xmlns:a16="http://schemas.microsoft.com/office/drawing/2014/main" id="{1729CB1B-A093-49CE-AEA2-0AE593133105}"/>
              </a:ext>
            </a:extLst>
          </p:cNvPr>
          <p:cNvGrpSpPr/>
          <p:nvPr/>
        </p:nvGrpSpPr>
        <p:grpSpPr>
          <a:xfrm>
            <a:off x="337184" y="394865"/>
            <a:ext cx="11517633" cy="581870"/>
            <a:chOff x="0" y="0"/>
            <a:chExt cx="4550176" cy="229875"/>
          </a:xfrm>
          <a:solidFill>
            <a:srgbClr val="00B0F0"/>
          </a:solidFill>
        </p:grpSpPr>
        <p:sp>
          <p:nvSpPr>
            <p:cNvPr id="8" name="Freeform 6">
              <a:extLst>
                <a:ext uri="{FF2B5EF4-FFF2-40B4-BE49-F238E27FC236}">
                  <a16:creationId xmlns:a16="http://schemas.microsoft.com/office/drawing/2014/main" id="{5C8410C6-3C26-4D9C-A513-84127E7D8042}"/>
                </a:ext>
              </a:extLst>
            </p:cNvPr>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9" name="TextBox 7">
              <a:extLst>
                <a:ext uri="{FF2B5EF4-FFF2-40B4-BE49-F238E27FC236}">
                  <a16:creationId xmlns:a16="http://schemas.microsoft.com/office/drawing/2014/main" id="{12BDBD82-F21D-47E4-9D41-22FBC11AED62}"/>
                </a:ext>
              </a:extLst>
            </p:cNvPr>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10" name="TextBox 9">
            <a:extLst>
              <a:ext uri="{FF2B5EF4-FFF2-40B4-BE49-F238E27FC236}">
                <a16:creationId xmlns:a16="http://schemas.microsoft.com/office/drawing/2014/main" id="{196F5A06-8C57-4708-9C97-F645A0A998DD}"/>
              </a:ext>
            </a:extLst>
          </p:cNvPr>
          <p:cNvSpPr txBox="1"/>
          <p:nvPr/>
        </p:nvSpPr>
        <p:spPr>
          <a:xfrm>
            <a:off x="2717760" y="455718"/>
            <a:ext cx="6756481" cy="350802"/>
          </a:xfrm>
          <a:prstGeom prst="rect">
            <a:avLst/>
          </a:prstGeom>
        </p:spPr>
        <p:txBody>
          <a:bodyPr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SYNERDUINO STM</a:t>
            </a:r>
          </a:p>
        </p:txBody>
      </p:sp>
      <p:pic>
        <p:nvPicPr>
          <p:cNvPr id="11" name="Picture 10">
            <a:extLst>
              <a:ext uri="{FF2B5EF4-FFF2-40B4-BE49-F238E27FC236}">
                <a16:creationId xmlns:a16="http://schemas.microsoft.com/office/drawing/2014/main" id="{E7B4DEB5-A8A7-4FAC-A3CA-D533F98602E1}"/>
              </a:ext>
            </a:extLst>
          </p:cNvPr>
          <p:cNvPicPr>
            <a:picLocks noChangeAspect="1"/>
          </p:cNvPicPr>
          <p:nvPr/>
        </p:nvPicPr>
        <p:blipFill>
          <a:blip r:embed="rId2"/>
          <a:stretch>
            <a:fillRect/>
          </a:stretch>
        </p:blipFill>
        <p:spPr>
          <a:xfrm>
            <a:off x="4062097" y="1610157"/>
            <a:ext cx="7792720" cy="4383405"/>
          </a:xfrm>
          <a:prstGeom prst="rect">
            <a:avLst/>
          </a:prstGeom>
        </p:spPr>
      </p:pic>
    </p:spTree>
    <p:extLst>
      <p:ext uri="{BB962C8B-B14F-4D97-AF65-F5344CB8AC3E}">
        <p14:creationId xmlns:p14="http://schemas.microsoft.com/office/powerpoint/2010/main" val="2701683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9A633E-2C18-437C-A34D-AE4414597F79}"/>
              </a:ext>
            </a:extLst>
          </p:cNvPr>
          <p:cNvPicPr>
            <a:picLocks noChangeAspect="1"/>
          </p:cNvPicPr>
          <p:nvPr/>
        </p:nvPicPr>
        <p:blipFill>
          <a:blip r:embed="rId2"/>
          <a:stretch>
            <a:fillRect/>
          </a:stretch>
        </p:blipFill>
        <p:spPr>
          <a:xfrm>
            <a:off x="3769360" y="1237297"/>
            <a:ext cx="7792720" cy="4383405"/>
          </a:xfrm>
          <a:prstGeom prst="rect">
            <a:avLst/>
          </a:prstGeom>
        </p:spPr>
      </p:pic>
      <p:sp>
        <p:nvSpPr>
          <p:cNvPr id="4" name="Rectangle 3">
            <a:extLst>
              <a:ext uri="{FF2B5EF4-FFF2-40B4-BE49-F238E27FC236}">
                <a16:creationId xmlns:a16="http://schemas.microsoft.com/office/drawing/2014/main" id="{388F36DD-4A1F-4044-A9C4-D88E015A9956}"/>
              </a:ext>
            </a:extLst>
          </p:cNvPr>
          <p:cNvSpPr/>
          <p:nvPr/>
        </p:nvSpPr>
        <p:spPr>
          <a:xfrm>
            <a:off x="4079683" y="5731962"/>
            <a:ext cx="7792719" cy="923330"/>
          </a:xfrm>
          <a:prstGeom prst="rect">
            <a:avLst/>
          </a:prstGeom>
        </p:spPr>
        <p:txBody>
          <a:bodyPr wrap="square">
            <a:spAutoFit/>
          </a:bodyPr>
          <a:lstStyle/>
          <a:p>
            <a:r>
              <a:rPr lang="en-US" dirty="0"/>
              <a:t>This feature can be use in multiple applications . Selective payload deployment , hardware trigger , Gimbal stabilization , failsafe ,geofence , data respond and more</a:t>
            </a:r>
          </a:p>
        </p:txBody>
      </p:sp>
      <p:sp>
        <p:nvSpPr>
          <p:cNvPr id="6" name="Rectangle 5">
            <a:extLst>
              <a:ext uri="{FF2B5EF4-FFF2-40B4-BE49-F238E27FC236}">
                <a16:creationId xmlns:a16="http://schemas.microsoft.com/office/drawing/2014/main" id="{6AC5F0A5-974A-4F62-8C95-3ABAFF5A905B}"/>
              </a:ext>
            </a:extLst>
          </p:cNvPr>
          <p:cNvSpPr/>
          <p:nvPr/>
        </p:nvSpPr>
        <p:spPr>
          <a:xfrm>
            <a:off x="159799" y="1237297"/>
            <a:ext cx="3609561" cy="5909310"/>
          </a:xfrm>
          <a:prstGeom prst="rect">
            <a:avLst/>
          </a:prstGeom>
        </p:spPr>
        <p:txBody>
          <a:bodyPr wrap="square">
            <a:spAutoFit/>
          </a:bodyPr>
          <a:lstStyle/>
          <a:p>
            <a:r>
              <a:rPr lang="en-US" dirty="0"/>
              <a:t>This is the definitive feature of INAV combine with the </a:t>
            </a:r>
            <a:r>
              <a:rPr lang="en-US" dirty="0" err="1"/>
              <a:t>Synerduino</a:t>
            </a:r>
            <a:r>
              <a:rPr lang="en-US" dirty="0"/>
              <a:t> STM Shield .</a:t>
            </a:r>
          </a:p>
          <a:p>
            <a:endParaRPr lang="en-US" dirty="0"/>
          </a:p>
          <a:p>
            <a:r>
              <a:rPr lang="en-US" dirty="0"/>
              <a:t>Is the Combination of ADC sensor with Programmable Logic functionality.</a:t>
            </a:r>
          </a:p>
          <a:p>
            <a:endParaRPr lang="en-US" dirty="0"/>
          </a:p>
          <a:p>
            <a:r>
              <a:rPr lang="en-US" dirty="0"/>
              <a:t>This PLC function allows you to program </a:t>
            </a:r>
            <a:r>
              <a:rPr lang="en-US" dirty="0" err="1">
                <a:solidFill>
                  <a:schemeClr val="accent1">
                    <a:lumMod val="75000"/>
                  </a:schemeClr>
                </a:solidFill>
              </a:rPr>
              <a:t>upto</a:t>
            </a:r>
            <a:r>
              <a:rPr lang="en-US" dirty="0">
                <a:solidFill>
                  <a:schemeClr val="accent1">
                    <a:lumMod val="75000"/>
                  </a:schemeClr>
                </a:solidFill>
              </a:rPr>
              <a:t> 8 GVAR and 64 instructions line</a:t>
            </a:r>
            <a:r>
              <a:rPr lang="en-US" dirty="0"/>
              <a:t> from timer to sensor conditions to trigger a Flight mode action or control action of your Drone</a:t>
            </a:r>
          </a:p>
          <a:p>
            <a:endParaRPr lang="en-US" dirty="0"/>
          </a:p>
          <a:p>
            <a:r>
              <a:rPr lang="en-US" dirty="0"/>
              <a:t>And in certain application it skips the need of an onboard companion computer reducing the vehicle platform size</a:t>
            </a:r>
          </a:p>
          <a:p>
            <a:endParaRPr lang="en-US" dirty="0"/>
          </a:p>
          <a:p>
            <a:endParaRPr lang="en-US" dirty="0"/>
          </a:p>
        </p:txBody>
      </p:sp>
      <p:grpSp>
        <p:nvGrpSpPr>
          <p:cNvPr id="7" name="Group 5">
            <a:extLst>
              <a:ext uri="{FF2B5EF4-FFF2-40B4-BE49-F238E27FC236}">
                <a16:creationId xmlns:a16="http://schemas.microsoft.com/office/drawing/2014/main" id="{04FABB0F-D24B-4E0B-975D-32199CDD9B09}"/>
              </a:ext>
            </a:extLst>
          </p:cNvPr>
          <p:cNvGrpSpPr/>
          <p:nvPr/>
        </p:nvGrpSpPr>
        <p:grpSpPr>
          <a:xfrm>
            <a:off x="337184" y="394865"/>
            <a:ext cx="11517633" cy="581870"/>
            <a:chOff x="0" y="0"/>
            <a:chExt cx="4550176" cy="229875"/>
          </a:xfrm>
          <a:solidFill>
            <a:srgbClr val="00B0F0"/>
          </a:solidFill>
        </p:grpSpPr>
        <p:sp>
          <p:nvSpPr>
            <p:cNvPr id="8" name="Freeform 6">
              <a:extLst>
                <a:ext uri="{FF2B5EF4-FFF2-40B4-BE49-F238E27FC236}">
                  <a16:creationId xmlns:a16="http://schemas.microsoft.com/office/drawing/2014/main" id="{AEBA2282-9369-4B15-A19E-06981C0AE89E}"/>
                </a:ext>
              </a:extLst>
            </p:cNvPr>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9" name="TextBox 7">
              <a:extLst>
                <a:ext uri="{FF2B5EF4-FFF2-40B4-BE49-F238E27FC236}">
                  <a16:creationId xmlns:a16="http://schemas.microsoft.com/office/drawing/2014/main" id="{CE2A88ED-7B9D-4005-AC29-5FCDC705DD1C}"/>
                </a:ext>
              </a:extLst>
            </p:cNvPr>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10" name="TextBox 9">
            <a:extLst>
              <a:ext uri="{FF2B5EF4-FFF2-40B4-BE49-F238E27FC236}">
                <a16:creationId xmlns:a16="http://schemas.microsoft.com/office/drawing/2014/main" id="{B7226556-3A70-482E-A398-CFF8C30B297E}"/>
              </a:ext>
            </a:extLst>
          </p:cNvPr>
          <p:cNvSpPr txBox="1"/>
          <p:nvPr/>
        </p:nvSpPr>
        <p:spPr>
          <a:xfrm>
            <a:off x="2717760" y="455718"/>
            <a:ext cx="6756481" cy="350802"/>
          </a:xfrm>
          <a:prstGeom prst="rect">
            <a:avLst/>
          </a:prstGeom>
        </p:spPr>
        <p:txBody>
          <a:bodyPr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PROGRAMMING</a:t>
            </a:r>
          </a:p>
        </p:txBody>
      </p:sp>
    </p:spTree>
    <p:extLst>
      <p:ext uri="{BB962C8B-B14F-4D97-AF65-F5344CB8AC3E}">
        <p14:creationId xmlns:p14="http://schemas.microsoft.com/office/powerpoint/2010/main" val="2349923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4362E3C-2FE6-41F3-A11C-FE92B06CACC5}"/>
              </a:ext>
            </a:extLst>
          </p:cNvPr>
          <p:cNvGraphicFramePr>
            <a:graphicFrameLocks noGrp="1"/>
          </p:cNvGraphicFramePr>
          <p:nvPr>
            <p:extLst>
              <p:ext uri="{D42A27DB-BD31-4B8C-83A1-F6EECF244321}">
                <p14:modId xmlns:p14="http://schemas.microsoft.com/office/powerpoint/2010/main" val="3909926611"/>
              </p:ext>
            </p:extLst>
          </p:nvPr>
        </p:nvGraphicFramePr>
        <p:xfrm>
          <a:off x="647700" y="1223778"/>
          <a:ext cx="11134725" cy="5360674"/>
        </p:xfrm>
        <a:graphic>
          <a:graphicData uri="http://schemas.openxmlformats.org/drawingml/2006/table">
            <a:tbl>
              <a:tblPr firstRow="1" bandRow="1">
                <a:noFill/>
              </a:tblPr>
              <a:tblGrid>
                <a:gridCol w="1287980">
                  <a:extLst>
                    <a:ext uri="{9D8B030D-6E8A-4147-A177-3AD203B41FA5}">
                      <a16:colId xmlns:a16="http://schemas.microsoft.com/office/drawing/2014/main" val="3908795608"/>
                    </a:ext>
                  </a:extLst>
                </a:gridCol>
                <a:gridCol w="2647140">
                  <a:extLst>
                    <a:ext uri="{9D8B030D-6E8A-4147-A177-3AD203B41FA5}">
                      <a16:colId xmlns:a16="http://schemas.microsoft.com/office/drawing/2014/main" val="1342499274"/>
                    </a:ext>
                  </a:extLst>
                </a:gridCol>
                <a:gridCol w="7199605">
                  <a:extLst>
                    <a:ext uri="{9D8B030D-6E8A-4147-A177-3AD203B41FA5}">
                      <a16:colId xmlns:a16="http://schemas.microsoft.com/office/drawing/2014/main" val="4127756412"/>
                    </a:ext>
                  </a:extLst>
                </a:gridCol>
              </a:tblGrid>
              <a:tr h="172837">
                <a:tc>
                  <a:txBody>
                    <a:bodyPr/>
                    <a:lstStyle/>
                    <a:p>
                      <a:r>
                        <a:rPr lang="en-PH" sz="1000" b="1" cap="all" spc="60">
                          <a:solidFill>
                            <a:schemeClr val="tx1"/>
                          </a:solidFill>
                        </a:rPr>
                        <a:t>Operation ID</a:t>
                      </a:r>
                    </a:p>
                  </a:txBody>
                  <a:tcPr marL="0" marR="2626" marT="39281" marB="39281" anchor="b">
                    <a:lnL w="12700" cmpd="sng">
                      <a:noFill/>
                    </a:lnL>
                    <a:lnR w="12700" cmpd="sng">
                      <a:noFill/>
                    </a:lnR>
                    <a:lnT w="12700" cmpd="sng">
                      <a:noFill/>
                    </a:lnT>
                    <a:lnB w="38100" cmpd="sng">
                      <a:noFill/>
                    </a:lnB>
                    <a:noFill/>
                  </a:tcPr>
                </a:tc>
                <a:tc>
                  <a:txBody>
                    <a:bodyPr/>
                    <a:lstStyle/>
                    <a:p>
                      <a:r>
                        <a:rPr lang="en-PH" sz="1000" b="1" cap="all" spc="60">
                          <a:solidFill>
                            <a:schemeClr val="tx1"/>
                          </a:solidFill>
                        </a:rPr>
                        <a:t>Name</a:t>
                      </a:r>
                    </a:p>
                  </a:txBody>
                  <a:tcPr marL="0" marR="2626" marT="39281" marB="39281" anchor="b">
                    <a:lnL w="12700" cmpd="sng">
                      <a:noFill/>
                    </a:lnL>
                    <a:lnR w="12700" cmpd="sng">
                      <a:noFill/>
                    </a:lnR>
                    <a:lnT w="12700" cmpd="sng">
                      <a:noFill/>
                    </a:lnT>
                    <a:lnB w="38100" cmpd="sng">
                      <a:noFill/>
                    </a:lnB>
                    <a:noFill/>
                  </a:tcPr>
                </a:tc>
                <a:tc>
                  <a:txBody>
                    <a:bodyPr/>
                    <a:lstStyle/>
                    <a:p>
                      <a:r>
                        <a:rPr lang="en-PH" sz="1000" b="1" cap="all" spc="60">
                          <a:solidFill>
                            <a:schemeClr val="tx1"/>
                          </a:solidFill>
                        </a:rPr>
                        <a:t>Notes</a:t>
                      </a:r>
                    </a:p>
                  </a:txBody>
                  <a:tcPr marL="0" marR="2626" marT="39281" marB="39281" anchor="b">
                    <a:lnL w="12700" cmpd="sng">
                      <a:noFill/>
                    </a:lnL>
                    <a:lnR w="12700" cmpd="sng">
                      <a:noFill/>
                    </a:lnR>
                    <a:lnT w="12700" cmpd="sng">
                      <a:noFill/>
                    </a:lnT>
                    <a:lnB w="38100" cmpd="sng">
                      <a:noFill/>
                    </a:lnB>
                    <a:noFill/>
                  </a:tcPr>
                </a:tc>
                <a:extLst>
                  <a:ext uri="{0D108BD9-81ED-4DB2-BD59-A6C34878D82A}">
                    <a16:rowId xmlns:a16="http://schemas.microsoft.com/office/drawing/2014/main" val="1284739304"/>
                  </a:ext>
                </a:extLst>
              </a:tr>
              <a:tr h="169101">
                <a:tc>
                  <a:txBody>
                    <a:bodyPr/>
                    <a:lstStyle/>
                    <a:p>
                      <a:r>
                        <a:rPr lang="en-PH" sz="1000" cap="none" spc="0">
                          <a:solidFill>
                            <a:schemeClr val="tx1"/>
                          </a:solidFill>
                        </a:rPr>
                        <a:t>0</a:t>
                      </a:r>
                    </a:p>
                  </a:txBody>
                  <a:tcPr marL="0" marR="2272" marT="9357" marB="39281" anchor="ctr">
                    <a:lnL w="12700" cap="flat" cmpd="sng" algn="ctr">
                      <a:noFill/>
                      <a:prstDash val="solid"/>
                    </a:lnL>
                    <a:lnR w="12700" cmpd="sng">
                      <a:noFill/>
                      <a:prstDash val="solid"/>
                    </a:lnR>
                    <a:lnT w="38100" cmpd="sng">
                      <a:noFill/>
                    </a:lnT>
                    <a:lnB w="12700" cmpd="sng">
                      <a:noFill/>
                      <a:prstDash val="solid"/>
                    </a:lnB>
                    <a:noFill/>
                  </a:tcPr>
                </a:tc>
                <a:tc>
                  <a:txBody>
                    <a:bodyPr/>
                    <a:lstStyle/>
                    <a:p>
                      <a:r>
                        <a:rPr lang="en-PH" sz="1000" cap="none" spc="0">
                          <a:solidFill>
                            <a:schemeClr val="tx1"/>
                          </a:solidFill>
                        </a:rPr>
                        <a:t>TRUE</a:t>
                      </a:r>
                    </a:p>
                  </a:txBody>
                  <a:tcPr marL="0" marR="2272" marT="9357" marB="39281" anchor="ctr">
                    <a:lnL w="12700" cmpd="sng">
                      <a:noFill/>
                      <a:prstDash val="solid"/>
                    </a:lnL>
                    <a:lnR w="12700" cmpd="sng">
                      <a:noFill/>
                      <a:prstDash val="solid"/>
                    </a:lnR>
                    <a:lnT w="38100" cmpd="sng">
                      <a:noFill/>
                    </a:lnT>
                    <a:lnB w="12700" cmpd="sng">
                      <a:noFill/>
                      <a:prstDash val="solid"/>
                    </a:lnB>
                    <a:noFill/>
                  </a:tcPr>
                </a:tc>
                <a:tc>
                  <a:txBody>
                    <a:bodyPr/>
                    <a:lstStyle/>
                    <a:p>
                      <a:r>
                        <a:rPr lang="en-PH" sz="1000" cap="none" spc="0">
                          <a:solidFill>
                            <a:schemeClr val="tx1"/>
                          </a:solidFill>
                        </a:rPr>
                        <a:t>Always evaluates as true</a:t>
                      </a:r>
                    </a:p>
                  </a:txBody>
                  <a:tcPr marL="0" marR="2272" marT="9357" marB="39281" anchor="ctr">
                    <a:lnL w="12700" cmpd="sng">
                      <a:noFill/>
                      <a:prstDash val="solid"/>
                    </a:lnL>
                    <a:lnR w="12700" cmpd="sng">
                      <a:noFill/>
                      <a:prstDash val="solid"/>
                    </a:lnR>
                    <a:lnT w="38100" cmpd="sng">
                      <a:noFill/>
                    </a:lnT>
                    <a:lnB w="12700" cmpd="sng">
                      <a:noFill/>
                      <a:prstDash val="solid"/>
                    </a:lnB>
                    <a:noFill/>
                  </a:tcPr>
                </a:tc>
                <a:extLst>
                  <a:ext uri="{0D108BD9-81ED-4DB2-BD59-A6C34878D82A}">
                    <a16:rowId xmlns:a16="http://schemas.microsoft.com/office/drawing/2014/main" val="1765154817"/>
                  </a:ext>
                </a:extLst>
              </a:tr>
              <a:tr h="169101">
                <a:tc>
                  <a:txBody>
                    <a:bodyPr/>
                    <a:lstStyle/>
                    <a:p>
                      <a:r>
                        <a:rPr lang="en-PH" sz="1000" cap="none" spc="0">
                          <a:solidFill>
                            <a:schemeClr val="tx1"/>
                          </a:solidFill>
                        </a:rPr>
                        <a:t>1</a:t>
                      </a:r>
                    </a:p>
                  </a:txBody>
                  <a:tcPr marL="13128" marR="2272" marT="9357" marB="39281" anchor="ctr">
                    <a:lnL w="12700" cap="flat" cmpd="sng" algn="ctr">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EQUAL</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Evaluates false if false or 0</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184439926"/>
                  </a:ext>
                </a:extLst>
              </a:tr>
              <a:tr h="169101">
                <a:tc>
                  <a:txBody>
                    <a:bodyPr/>
                    <a:lstStyle/>
                    <a:p>
                      <a:r>
                        <a:rPr lang="en-PH" sz="1000" cap="none" spc="0">
                          <a:solidFill>
                            <a:schemeClr val="tx1"/>
                          </a:solidFill>
                        </a:rPr>
                        <a:t>2</a:t>
                      </a:r>
                    </a:p>
                  </a:txBody>
                  <a:tcPr marL="0" marR="2272" marT="9357" marB="39281"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GREATER_THAN</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000" cap="none" spc="0">
                          <a:solidFill>
                            <a:schemeClr val="tx1"/>
                          </a:solidFill>
                        </a:rPr>
                        <a:t>true if Operand A is a higher value than Operand B</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087061990"/>
                  </a:ext>
                </a:extLst>
              </a:tr>
              <a:tr h="169101">
                <a:tc>
                  <a:txBody>
                    <a:bodyPr/>
                    <a:lstStyle/>
                    <a:p>
                      <a:r>
                        <a:rPr lang="en-PH" sz="1000" cap="none" spc="0">
                          <a:solidFill>
                            <a:schemeClr val="tx1"/>
                          </a:solidFill>
                        </a:rPr>
                        <a:t>3</a:t>
                      </a:r>
                    </a:p>
                  </a:txBody>
                  <a:tcPr marL="13128" marR="2272" marT="9357" marB="39281" anchor="ctr">
                    <a:lnL w="12700" cap="flat" cmpd="sng" algn="ctr">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LOWER_THAN</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true if Operand A is a lower value than Operand B</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973842563"/>
                  </a:ext>
                </a:extLst>
              </a:tr>
              <a:tr h="169101">
                <a:tc>
                  <a:txBody>
                    <a:bodyPr/>
                    <a:lstStyle/>
                    <a:p>
                      <a:r>
                        <a:rPr lang="en-PH" sz="1000" cap="none" spc="0">
                          <a:solidFill>
                            <a:schemeClr val="tx1"/>
                          </a:solidFill>
                        </a:rPr>
                        <a:t>4</a:t>
                      </a:r>
                    </a:p>
                  </a:txBody>
                  <a:tcPr marL="0" marR="2272" marT="9357" marB="39281"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LOW</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true if &lt;1333</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794938742"/>
                  </a:ext>
                </a:extLst>
              </a:tr>
              <a:tr h="169101">
                <a:tc>
                  <a:txBody>
                    <a:bodyPr/>
                    <a:lstStyle/>
                    <a:p>
                      <a:r>
                        <a:rPr lang="en-PH" sz="1000" cap="none" spc="0">
                          <a:solidFill>
                            <a:schemeClr val="tx1"/>
                          </a:solidFill>
                        </a:rPr>
                        <a:t>5</a:t>
                      </a:r>
                    </a:p>
                  </a:txBody>
                  <a:tcPr marL="13128" marR="2272" marT="9357" marB="39281" anchor="ctr">
                    <a:lnL w="12700" cap="flat" cmpd="sng" algn="ctr">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MID</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true if &gt;=1333 and &lt;=1666</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19427629"/>
                  </a:ext>
                </a:extLst>
              </a:tr>
              <a:tr h="169101">
                <a:tc>
                  <a:txBody>
                    <a:bodyPr/>
                    <a:lstStyle/>
                    <a:p>
                      <a:r>
                        <a:rPr lang="en-PH" sz="1000" cap="none" spc="0">
                          <a:solidFill>
                            <a:schemeClr val="tx1"/>
                          </a:solidFill>
                        </a:rPr>
                        <a:t>6</a:t>
                      </a:r>
                    </a:p>
                  </a:txBody>
                  <a:tcPr marL="0" marR="2272" marT="9357" marB="39281"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HIGH</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true if &gt;1666</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405340939"/>
                  </a:ext>
                </a:extLst>
              </a:tr>
              <a:tr h="169101">
                <a:tc>
                  <a:txBody>
                    <a:bodyPr/>
                    <a:lstStyle/>
                    <a:p>
                      <a:r>
                        <a:rPr lang="en-PH" sz="1000" cap="none" spc="0">
                          <a:solidFill>
                            <a:schemeClr val="tx1"/>
                          </a:solidFill>
                        </a:rPr>
                        <a:t>7</a:t>
                      </a:r>
                    </a:p>
                  </a:txBody>
                  <a:tcPr marL="13128" marR="2272" marT="9357" marB="39281" anchor="ctr">
                    <a:lnL w="12700" cap="flat" cmpd="sng" algn="ctr">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AND</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true if Operand A and Operand B are the same value or both true</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432335911"/>
                  </a:ext>
                </a:extLst>
              </a:tr>
              <a:tr h="169101">
                <a:tc>
                  <a:txBody>
                    <a:bodyPr/>
                    <a:lstStyle/>
                    <a:p>
                      <a:r>
                        <a:rPr lang="en-PH" sz="1000" cap="none" spc="0">
                          <a:solidFill>
                            <a:schemeClr val="tx1"/>
                          </a:solidFill>
                        </a:rPr>
                        <a:t>8</a:t>
                      </a:r>
                    </a:p>
                  </a:txBody>
                  <a:tcPr marL="0" marR="2272" marT="9357" marB="39281"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OR</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000" cap="none" spc="0">
                          <a:solidFill>
                            <a:schemeClr val="tx1"/>
                          </a:solidFill>
                        </a:rPr>
                        <a:t>true if Operand A and/or OperandB is true</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4080172995"/>
                  </a:ext>
                </a:extLst>
              </a:tr>
              <a:tr h="169101">
                <a:tc>
                  <a:txBody>
                    <a:bodyPr/>
                    <a:lstStyle/>
                    <a:p>
                      <a:r>
                        <a:rPr lang="en-PH" sz="1000" cap="none" spc="0">
                          <a:solidFill>
                            <a:schemeClr val="tx1"/>
                          </a:solidFill>
                        </a:rPr>
                        <a:t>9</a:t>
                      </a:r>
                    </a:p>
                  </a:txBody>
                  <a:tcPr marL="13128" marR="2272" marT="9357" marB="39281" anchor="ctr">
                    <a:lnL w="12700" cap="flat" cmpd="sng" algn="ctr">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XOR</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true if Operand A or Operand B is true, but not both</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714689969"/>
                  </a:ext>
                </a:extLst>
              </a:tr>
              <a:tr h="169101">
                <a:tc>
                  <a:txBody>
                    <a:bodyPr/>
                    <a:lstStyle/>
                    <a:p>
                      <a:r>
                        <a:rPr lang="en-PH" sz="1000" cap="none" spc="0">
                          <a:solidFill>
                            <a:schemeClr val="tx1"/>
                          </a:solidFill>
                        </a:rPr>
                        <a:t>10</a:t>
                      </a:r>
                    </a:p>
                  </a:txBody>
                  <a:tcPr marL="0" marR="2272" marT="9357" marB="39281"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NAND</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000" cap="none" spc="0">
                          <a:solidFill>
                            <a:schemeClr val="tx1"/>
                          </a:solidFill>
                        </a:rPr>
                        <a:t>false if Operand A and Operand B are both true</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84239453"/>
                  </a:ext>
                </a:extLst>
              </a:tr>
              <a:tr h="169101">
                <a:tc>
                  <a:txBody>
                    <a:bodyPr/>
                    <a:lstStyle/>
                    <a:p>
                      <a:r>
                        <a:rPr lang="en-PH" sz="1000" cap="none" spc="0">
                          <a:solidFill>
                            <a:schemeClr val="tx1"/>
                          </a:solidFill>
                        </a:rPr>
                        <a:t>11</a:t>
                      </a:r>
                    </a:p>
                  </a:txBody>
                  <a:tcPr marL="13128" marR="2272" marT="9357" marB="39281" anchor="ctr">
                    <a:lnL w="12700" cap="flat" cmpd="sng" algn="ctr">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NOR</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true if Operand A and Operand B are both false</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270532887"/>
                  </a:ext>
                </a:extLst>
              </a:tr>
              <a:tr h="169101">
                <a:tc>
                  <a:txBody>
                    <a:bodyPr/>
                    <a:lstStyle/>
                    <a:p>
                      <a:r>
                        <a:rPr lang="en-PH" sz="1000" cap="none" spc="0">
                          <a:solidFill>
                            <a:schemeClr val="tx1"/>
                          </a:solidFill>
                        </a:rPr>
                        <a:t>12</a:t>
                      </a:r>
                    </a:p>
                  </a:txBody>
                  <a:tcPr marL="0" marR="2272" marT="9357" marB="39281"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NOT</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000" cap="none" spc="0">
                          <a:solidFill>
                            <a:schemeClr val="tx1"/>
                          </a:solidFill>
                        </a:rPr>
                        <a:t>The boolean opposite to Operand A</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511592599"/>
                  </a:ext>
                </a:extLst>
              </a:tr>
              <a:tr h="273851">
                <a:tc>
                  <a:txBody>
                    <a:bodyPr/>
                    <a:lstStyle/>
                    <a:p>
                      <a:r>
                        <a:rPr lang="en-PH" sz="1000" cap="none" spc="0">
                          <a:solidFill>
                            <a:schemeClr val="tx1"/>
                          </a:solidFill>
                        </a:rPr>
                        <a:t>13</a:t>
                      </a:r>
                    </a:p>
                  </a:txBody>
                  <a:tcPr marL="13128" marR="2272" marT="9357" marB="39281" anchor="ctr">
                    <a:lnL w="12700" cap="flat" cmpd="sng" algn="ctr">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STICKY</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Operand A is activation operator, Operand B is deactivation operator. After activation, operator will return true until Operand B is evaluated as true</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578479459"/>
                  </a:ext>
                </a:extLst>
              </a:tr>
              <a:tr h="169101">
                <a:tc>
                  <a:txBody>
                    <a:bodyPr/>
                    <a:lstStyle/>
                    <a:p>
                      <a:r>
                        <a:rPr lang="en-PH" sz="1000" cap="none" spc="0">
                          <a:solidFill>
                            <a:schemeClr val="tx1"/>
                          </a:solidFill>
                        </a:rPr>
                        <a:t>14</a:t>
                      </a:r>
                    </a:p>
                  </a:txBody>
                  <a:tcPr marL="0" marR="2272" marT="9357" marB="39281"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ADD</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000" cap="none" spc="0">
                          <a:solidFill>
                            <a:schemeClr val="tx1"/>
                          </a:solidFill>
                        </a:rPr>
                        <a:t>Add Operand A to Operand B and returns the result</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916942157"/>
                  </a:ext>
                </a:extLst>
              </a:tr>
              <a:tr h="169101">
                <a:tc>
                  <a:txBody>
                    <a:bodyPr/>
                    <a:lstStyle/>
                    <a:p>
                      <a:r>
                        <a:rPr lang="en-PH" sz="1000" cap="none" spc="0">
                          <a:solidFill>
                            <a:schemeClr val="tx1"/>
                          </a:solidFill>
                        </a:rPr>
                        <a:t>15</a:t>
                      </a:r>
                    </a:p>
                  </a:txBody>
                  <a:tcPr marL="13128" marR="2272" marT="9357" marB="39281" anchor="ctr">
                    <a:lnL w="12700" cap="flat" cmpd="sng" algn="ctr">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SUB</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Substract Operand B from Operand A and returns the result</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412300680"/>
                  </a:ext>
                </a:extLst>
              </a:tr>
              <a:tr h="169101">
                <a:tc>
                  <a:txBody>
                    <a:bodyPr/>
                    <a:lstStyle/>
                    <a:p>
                      <a:r>
                        <a:rPr lang="en-PH" sz="1000" cap="none" spc="0">
                          <a:solidFill>
                            <a:schemeClr val="tx1"/>
                          </a:solidFill>
                        </a:rPr>
                        <a:t>16</a:t>
                      </a:r>
                    </a:p>
                  </a:txBody>
                  <a:tcPr marL="0" marR="2272" marT="9357" marB="39281"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MUL</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000" cap="none" spc="0">
                          <a:solidFill>
                            <a:schemeClr val="tx1"/>
                          </a:solidFill>
                        </a:rPr>
                        <a:t>Multiply Operand A by Operand B and returns the result</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706890726"/>
                  </a:ext>
                </a:extLst>
              </a:tr>
              <a:tr h="169101">
                <a:tc>
                  <a:txBody>
                    <a:bodyPr/>
                    <a:lstStyle/>
                    <a:p>
                      <a:r>
                        <a:rPr lang="en-PH" sz="1000" cap="none" spc="0">
                          <a:solidFill>
                            <a:schemeClr val="tx1"/>
                          </a:solidFill>
                        </a:rPr>
                        <a:t>17</a:t>
                      </a:r>
                    </a:p>
                  </a:txBody>
                  <a:tcPr marL="13128" marR="2272" marT="9357" marB="39281" anchor="ctr">
                    <a:lnL w="12700" cap="flat" cmpd="sng" algn="ctr">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DIV</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Divide Operand A by Operand B and returns the result</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936880147"/>
                  </a:ext>
                </a:extLst>
              </a:tr>
              <a:tr h="273851">
                <a:tc>
                  <a:txBody>
                    <a:bodyPr/>
                    <a:lstStyle/>
                    <a:p>
                      <a:r>
                        <a:rPr lang="en-PH" sz="1000" cap="none" spc="0">
                          <a:solidFill>
                            <a:schemeClr val="tx1"/>
                          </a:solidFill>
                        </a:rPr>
                        <a:t>18</a:t>
                      </a:r>
                    </a:p>
                  </a:txBody>
                  <a:tcPr marL="0" marR="2272" marT="9357" marB="39281"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GVAR SET</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000" cap="none" spc="0">
                          <a:solidFill>
                            <a:schemeClr val="tx1"/>
                          </a:solidFill>
                        </a:rPr>
                        <a:t>Store value from Operand B into the Global Variable addressed by Operand B. Bear in mind, that operand Global Variable means: Value stored in Global Variable of an index! To store in GVAR 1 use Value 1 not Global Variable 1</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607009814"/>
                  </a:ext>
                </a:extLst>
              </a:tr>
              <a:tr h="169101">
                <a:tc>
                  <a:txBody>
                    <a:bodyPr/>
                    <a:lstStyle/>
                    <a:p>
                      <a:r>
                        <a:rPr lang="en-PH" sz="1000" cap="none" spc="0">
                          <a:solidFill>
                            <a:schemeClr val="tx1"/>
                          </a:solidFill>
                        </a:rPr>
                        <a:t>19</a:t>
                      </a:r>
                    </a:p>
                  </a:txBody>
                  <a:tcPr marL="13128" marR="2272" marT="9357" marB="39281" anchor="ctr">
                    <a:lnL w="12700" cap="flat" cmpd="sng" algn="ctr">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GVAR INC</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Increase the GVAR indexed by Operand A with value from Operand B</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42443621"/>
                  </a:ext>
                </a:extLst>
              </a:tr>
              <a:tr h="169101">
                <a:tc>
                  <a:txBody>
                    <a:bodyPr/>
                    <a:lstStyle/>
                    <a:p>
                      <a:r>
                        <a:rPr lang="en-PH" sz="1000" cap="none" spc="0">
                          <a:solidFill>
                            <a:schemeClr val="tx1"/>
                          </a:solidFill>
                        </a:rPr>
                        <a:t>20</a:t>
                      </a:r>
                    </a:p>
                  </a:txBody>
                  <a:tcPr marL="0" marR="2272" marT="9357" marB="39281"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GVAR DEC</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000" cap="none" spc="0">
                          <a:solidFill>
                            <a:schemeClr val="tx1"/>
                          </a:solidFill>
                        </a:rPr>
                        <a:t>Decrease the GVAR indexed by Operand A with value from Operand B</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287323837"/>
                  </a:ext>
                </a:extLst>
              </a:tr>
              <a:tr h="169101">
                <a:tc>
                  <a:txBody>
                    <a:bodyPr/>
                    <a:lstStyle/>
                    <a:p>
                      <a:r>
                        <a:rPr lang="en-PH" sz="1000" cap="none" spc="0">
                          <a:solidFill>
                            <a:schemeClr val="tx1"/>
                          </a:solidFill>
                        </a:rPr>
                        <a:t>21</a:t>
                      </a:r>
                    </a:p>
                  </a:txBody>
                  <a:tcPr marL="13128" marR="2272" marT="9357" marB="39281" anchor="ctr">
                    <a:lnL w="12700" cap="flat" cmpd="sng" algn="ctr">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IO PORT SET</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Set I2C IO Expander pin Operand A to value of Operand B. Operand A accepts values 0-7 and Operand B accepts 0 and 1</a:t>
                      </a:r>
                    </a:p>
                  </a:txBody>
                  <a:tcPr marL="13128" marR="2272" marT="9357" marB="3928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129777850"/>
                  </a:ext>
                </a:extLst>
              </a:tr>
              <a:tr h="169101">
                <a:tc>
                  <a:txBody>
                    <a:bodyPr/>
                    <a:lstStyle/>
                    <a:p>
                      <a:r>
                        <a:rPr lang="en-PH" sz="1000" cap="none" spc="0">
                          <a:solidFill>
                            <a:schemeClr val="tx1"/>
                          </a:solidFill>
                        </a:rPr>
                        <a:t>22</a:t>
                      </a:r>
                    </a:p>
                  </a:txBody>
                  <a:tcPr marL="0" marR="2272" marT="9357" marB="39281"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OVERRIDE_ARMING_SAFETY</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000" cap="none" spc="0">
                          <a:solidFill>
                            <a:schemeClr val="tx1"/>
                          </a:solidFill>
                        </a:rPr>
                        <a:t>Allows to arm on any angle even without GPS fix</a:t>
                      </a:r>
                    </a:p>
                  </a:txBody>
                  <a:tcPr marL="0" marR="2272" marT="9357" marB="392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572960008"/>
                  </a:ext>
                </a:extLst>
              </a:tr>
              <a:tr h="169101">
                <a:tc>
                  <a:txBody>
                    <a:bodyPr/>
                    <a:lstStyle/>
                    <a:p>
                      <a:r>
                        <a:rPr lang="en-PH" sz="1000" cap="none" spc="0" dirty="0">
                          <a:solidFill>
                            <a:schemeClr val="tx1"/>
                          </a:solidFill>
                        </a:rPr>
                        <a:t>23</a:t>
                      </a:r>
                    </a:p>
                  </a:txBody>
                  <a:tcPr marL="13128" marR="2272" marT="9357" marB="39281" anchor="ctr">
                    <a:lnL w="12700" cap="flat" cmpd="sng" algn="ctr">
                      <a:noFill/>
                      <a:prstDash val="solid"/>
                    </a:lnL>
                    <a:lnR w="12700" cmpd="sng">
                      <a:noFill/>
                      <a:prstDash val="solid"/>
                    </a:lnR>
                    <a:lnT w="12700" cmpd="sng">
                      <a:noFill/>
                      <a:prstDash val="solid"/>
                    </a:lnT>
                    <a:lnB w="12700" cap="flat" cmpd="sng" algn="ctr">
                      <a:noFill/>
                      <a:prstDash val="solid"/>
                    </a:lnB>
                    <a:solidFill>
                      <a:schemeClr val="bg1">
                        <a:lumMod val="95000"/>
                      </a:schemeClr>
                    </a:solidFill>
                  </a:tcPr>
                </a:tc>
                <a:tc>
                  <a:txBody>
                    <a:bodyPr/>
                    <a:lstStyle/>
                    <a:p>
                      <a:r>
                        <a:rPr lang="en-PH" sz="1000" cap="none" spc="0" dirty="0">
                          <a:solidFill>
                            <a:schemeClr val="tx1"/>
                          </a:solidFill>
                        </a:rPr>
                        <a:t>OVERRIDE_THROTTLE_SCALE</a:t>
                      </a:r>
                    </a:p>
                  </a:txBody>
                  <a:tcPr marL="13128" marR="2272" marT="9357" marB="39281" anchor="ctr">
                    <a:lnL w="12700" cmpd="sng">
                      <a:noFill/>
                      <a:prstDash val="solid"/>
                    </a:lnL>
                    <a:lnR w="12700" cmpd="sng">
                      <a:noFill/>
                      <a:prstDash val="solid"/>
                    </a:lnR>
                    <a:lnT w="12700" cmpd="sng">
                      <a:noFill/>
                      <a:prstDash val="solid"/>
                    </a:lnT>
                    <a:lnB w="12700" cap="flat" cmpd="sng" algn="ctr">
                      <a:noFill/>
                      <a:prstDash val="solid"/>
                    </a:lnB>
                    <a:solidFill>
                      <a:schemeClr val="bg1">
                        <a:lumMod val="95000"/>
                      </a:schemeClr>
                    </a:solidFill>
                  </a:tcPr>
                </a:tc>
                <a:tc>
                  <a:txBody>
                    <a:bodyPr/>
                    <a:lstStyle/>
                    <a:p>
                      <a:r>
                        <a:rPr lang="en-US" sz="1000" cap="none" spc="0" dirty="0">
                          <a:solidFill>
                            <a:schemeClr val="tx1"/>
                          </a:solidFill>
                        </a:rPr>
                        <a:t>Override throttle scale to the value defined by operand. Operand type 0 and value 50 means throttle will be scaled by 50%.</a:t>
                      </a:r>
                    </a:p>
                  </a:txBody>
                  <a:tcPr marL="13128" marR="2272" marT="9357" marB="39281" anchor="ctr">
                    <a:lnL w="12700" cmpd="sng">
                      <a:noFill/>
                      <a:prstDash val="solid"/>
                    </a:lnL>
                    <a:lnR w="12700" cmpd="sng">
                      <a:noFill/>
                      <a:prstDash val="solid"/>
                    </a:lnR>
                    <a:lnT w="12700" cmpd="sng">
                      <a:noFill/>
                      <a:prstDash val="solid"/>
                    </a:lnT>
                    <a:lnB w="12700" cap="flat" cmpd="sng" algn="ctr">
                      <a:noFill/>
                      <a:prstDash val="solid"/>
                    </a:lnB>
                    <a:solidFill>
                      <a:schemeClr val="bg1">
                        <a:lumMod val="95000"/>
                      </a:schemeClr>
                    </a:solidFill>
                  </a:tcPr>
                </a:tc>
                <a:extLst>
                  <a:ext uri="{0D108BD9-81ED-4DB2-BD59-A6C34878D82A}">
                    <a16:rowId xmlns:a16="http://schemas.microsoft.com/office/drawing/2014/main" val="1316138947"/>
                  </a:ext>
                </a:extLst>
              </a:tr>
            </a:tbl>
          </a:graphicData>
        </a:graphic>
      </p:graphicFrame>
      <p:grpSp>
        <p:nvGrpSpPr>
          <p:cNvPr id="6" name="Group 5">
            <a:extLst>
              <a:ext uri="{FF2B5EF4-FFF2-40B4-BE49-F238E27FC236}">
                <a16:creationId xmlns:a16="http://schemas.microsoft.com/office/drawing/2014/main" id="{30FC335C-7C43-44AA-88AB-7C4B9DBB47A2}"/>
              </a:ext>
            </a:extLst>
          </p:cNvPr>
          <p:cNvGrpSpPr/>
          <p:nvPr/>
        </p:nvGrpSpPr>
        <p:grpSpPr>
          <a:xfrm>
            <a:off x="337184" y="394865"/>
            <a:ext cx="11517633" cy="581870"/>
            <a:chOff x="0" y="0"/>
            <a:chExt cx="4550176" cy="229875"/>
          </a:xfrm>
          <a:solidFill>
            <a:srgbClr val="00B0F0"/>
          </a:solidFill>
        </p:grpSpPr>
        <p:sp>
          <p:nvSpPr>
            <p:cNvPr id="7" name="Freeform 6">
              <a:extLst>
                <a:ext uri="{FF2B5EF4-FFF2-40B4-BE49-F238E27FC236}">
                  <a16:creationId xmlns:a16="http://schemas.microsoft.com/office/drawing/2014/main" id="{50399597-4D04-4FAA-8147-0768C170675C}"/>
                </a:ext>
              </a:extLst>
            </p:cNvPr>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8" name="TextBox 7">
              <a:extLst>
                <a:ext uri="{FF2B5EF4-FFF2-40B4-BE49-F238E27FC236}">
                  <a16:creationId xmlns:a16="http://schemas.microsoft.com/office/drawing/2014/main" id="{FCB20E67-2010-4907-9F93-2FCF407923CD}"/>
                </a:ext>
              </a:extLst>
            </p:cNvPr>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9" name="TextBox 8">
            <a:extLst>
              <a:ext uri="{FF2B5EF4-FFF2-40B4-BE49-F238E27FC236}">
                <a16:creationId xmlns:a16="http://schemas.microsoft.com/office/drawing/2014/main" id="{5B12FAF0-9B64-48AC-B712-B0DD06499FC4}"/>
              </a:ext>
            </a:extLst>
          </p:cNvPr>
          <p:cNvSpPr txBox="1"/>
          <p:nvPr/>
        </p:nvSpPr>
        <p:spPr>
          <a:xfrm>
            <a:off x="2717760" y="455718"/>
            <a:ext cx="6756481" cy="350802"/>
          </a:xfrm>
          <a:prstGeom prst="rect">
            <a:avLst/>
          </a:prstGeom>
        </p:spPr>
        <p:txBody>
          <a:bodyPr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OPERATIONS</a:t>
            </a:r>
          </a:p>
        </p:txBody>
      </p:sp>
    </p:spTree>
    <p:extLst>
      <p:ext uri="{BB962C8B-B14F-4D97-AF65-F5344CB8AC3E}">
        <p14:creationId xmlns:p14="http://schemas.microsoft.com/office/powerpoint/2010/main" val="1362465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82E2215-C44C-49E5-B377-5591DBB81238}"/>
              </a:ext>
            </a:extLst>
          </p:cNvPr>
          <p:cNvGraphicFramePr>
            <a:graphicFrameLocks noGrp="1"/>
          </p:cNvGraphicFramePr>
          <p:nvPr>
            <p:extLst>
              <p:ext uri="{D42A27DB-BD31-4B8C-83A1-F6EECF244321}">
                <p14:modId xmlns:p14="http://schemas.microsoft.com/office/powerpoint/2010/main" val="532243048"/>
              </p:ext>
            </p:extLst>
          </p:nvPr>
        </p:nvGraphicFramePr>
        <p:xfrm>
          <a:off x="575403" y="1099953"/>
          <a:ext cx="11207020" cy="5625847"/>
        </p:xfrm>
        <a:graphic>
          <a:graphicData uri="http://schemas.openxmlformats.org/drawingml/2006/table">
            <a:tbl>
              <a:tblPr firstRow="1" bandRow="1">
                <a:noFill/>
                <a:tableStyleId>{3B4B98B0-60AC-42C2-AFA5-B58CD77FA1E5}</a:tableStyleId>
              </a:tblPr>
              <a:tblGrid>
                <a:gridCol w="1129293">
                  <a:extLst>
                    <a:ext uri="{9D8B030D-6E8A-4147-A177-3AD203B41FA5}">
                      <a16:colId xmlns:a16="http://schemas.microsoft.com/office/drawing/2014/main" val="1743593252"/>
                    </a:ext>
                  </a:extLst>
                </a:gridCol>
                <a:gridCol w="2762774">
                  <a:extLst>
                    <a:ext uri="{9D8B030D-6E8A-4147-A177-3AD203B41FA5}">
                      <a16:colId xmlns:a16="http://schemas.microsoft.com/office/drawing/2014/main" val="3914661389"/>
                    </a:ext>
                  </a:extLst>
                </a:gridCol>
                <a:gridCol w="7314953">
                  <a:extLst>
                    <a:ext uri="{9D8B030D-6E8A-4147-A177-3AD203B41FA5}">
                      <a16:colId xmlns:a16="http://schemas.microsoft.com/office/drawing/2014/main" val="894027754"/>
                    </a:ext>
                  </a:extLst>
                </a:gridCol>
              </a:tblGrid>
              <a:tr h="2429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000" b="1" cap="all" spc="60">
                          <a:solidFill>
                            <a:schemeClr val="tx1"/>
                          </a:solidFill>
                        </a:rPr>
                        <a:t>Operation ID</a:t>
                      </a:r>
                    </a:p>
                    <a:p>
                      <a:endParaRPr lang="en-PH" sz="1000" b="1" cap="all" spc="60">
                        <a:solidFill>
                          <a:schemeClr val="tx1"/>
                        </a:solidFill>
                      </a:endParaRPr>
                    </a:p>
                  </a:txBody>
                  <a:tcPr marL="3436" marR="3436" marT="37963" marB="37963" anchor="b">
                    <a:lnL w="12700" cmpd="sng">
                      <a:noFill/>
                    </a:lnL>
                    <a:lnR w="12700" cmpd="sng">
                      <a:noFill/>
                    </a:lnR>
                    <a:lnT w="12700" cmpd="sng">
                      <a:noFill/>
                    </a:lnT>
                    <a:lnB w="38100" cmpd="sng">
                      <a:noFill/>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000" b="1" cap="all" spc="60">
                          <a:solidFill>
                            <a:schemeClr val="tx1"/>
                          </a:solidFill>
                        </a:rPr>
                        <a:t>Name</a:t>
                      </a:r>
                    </a:p>
                    <a:p>
                      <a:endParaRPr lang="en-PH" sz="1000" b="1" cap="all" spc="60">
                        <a:solidFill>
                          <a:schemeClr val="tx1"/>
                        </a:solidFill>
                      </a:endParaRPr>
                    </a:p>
                  </a:txBody>
                  <a:tcPr marL="3436" marR="3436" marT="37963" marB="37963" anchor="b">
                    <a:lnL w="12700" cmpd="sng">
                      <a:noFill/>
                    </a:lnL>
                    <a:lnR w="12700" cmpd="sng">
                      <a:noFill/>
                    </a:lnR>
                    <a:lnT w="12700" cmpd="sng">
                      <a:noFill/>
                    </a:lnT>
                    <a:lnB w="38100" cmpd="sng">
                      <a:noFill/>
                    </a:lnB>
                    <a:noFill/>
                  </a:tcPr>
                </a:tc>
                <a:tc>
                  <a:txBody>
                    <a:bodyPr/>
                    <a:lstStyle/>
                    <a:p>
                      <a:r>
                        <a:rPr lang="en-PH" sz="1000" b="1" cap="all" spc="60">
                          <a:solidFill>
                            <a:schemeClr val="tx1"/>
                          </a:solidFill>
                        </a:rPr>
                        <a:t>Notes</a:t>
                      </a:r>
                      <a:endParaRPr lang="en-US" sz="1000" b="1" cap="all" spc="60">
                        <a:solidFill>
                          <a:schemeClr val="tx1"/>
                        </a:solidFill>
                      </a:endParaRPr>
                    </a:p>
                  </a:txBody>
                  <a:tcPr marL="3436" marR="3436" marT="37963" marB="37963" anchor="b">
                    <a:lnL w="12700" cmpd="sng">
                      <a:noFill/>
                    </a:lnL>
                    <a:lnR w="12700" cmpd="sng">
                      <a:noFill/>
                    </a:lnR>
                    <a:lnT w="12700" cmpd="sng">
                      <a:noFill/>
                    </a:lnT>
                    <a:lnB w="38100" cmpd="sng">
                      <a:noFill/>
                    </a:lnB>
                    <a:noFill/>
                  </a:tcPr>
                </a:tc>
                <a:extLst>
                  <a:ext uri="{0D108BD9-81ED-4DB2-BD59-A6C34878D82A}">
                    <a16:rowId xmlns:a16="http://schemas.microsoft.com/office/drawing/2014/main" val="3799884407"/>
                  </a:ext>
                </a:extLst>
              </a:tr>
              <a:tr h="3585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000" cap="none" spc="0">
                          <a:solidFill>
                            <a:schemeClr val="tx1"/>
                          </a:solidFill>
                        </a:rPr>
                        <a:t>24</a:t>
                      </a:r>
                    </a:p>
                    <a:p>
                      <a:endParaRPr lang="en-PH" sz="1000" cap="none" spc="0">
                        <a:solidFill>
                          <a:schemeClr val="tx1"/>
                        </a:solidFill>
                      </a:endParaRPr>
                    </a:p>
                  </a:txBody>
                  <a:tcPr marL="3436" marR="3436" marT="1718" marB="37963" anchor="ctr">
                    <a:lnL w="12700" cap="flat" cmpd="sng" algn="ctr">
                      <a:noFill/>
                      <a:prstDash val="solid"/>
                    </a:lnL>
                    <a:lnR w="12700" cmpd="sng">
                      <a:noFill/>
                      <a:prstDash val="solid"/>
                    </a:lnR>
                    <a:lnT w="38100" cmpd="sng">
                      <a:noFill/>
                    </a:lnT>
                    <a:lnB w="12700" cmpd="sng">
                      <a:noFill/>
                      <a:prstDash val="soli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000" cap="none" spc="0">
                          <a:solidFill>
                            <a:schemeClr val="tx1"/>
                          </a:solidFill>
                        </a:rPr>
                        <a:t>SWAP_ROLL_YAW</a:t>
                      </a:r>
                    </a:p>
                    <a:p>
                      <a:endParaRPr lang="en-PH" sz="1000" cap="none" spc="0">
                        <a:solidFill>
                          <a:schemeClr val="tx1"/>
                        </a:solidFill>
                      </a:endParaRPr>
                    </a:p>
                  </a:txBody>
                  <a:tcPr marL="3436" marR="3436" marT="1718" marB="37963" anchor="ctr">
                    <a:lnL w="12700" cmpd="sng">
                      <a:noFill/>
                      <a:prstDash val="solid"/>
                    </a:lnL>
                    <a:lnR w="12700" cmpd="sng">
                      <a:noFill/>
                      <a:prstDash val="solid"/>
                    </a:lnR>
                    <a:lnT w="38100" cmpd="sng">
                      <a:noFill/>
                    </a:lnT>
                    <a:lnB w="12700" cmpd="sng">
                      <a:noFill/>
                      <a:prstDash val="soli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cap="none" spc="0">
                          <a:solidFill>
                            <a:schemeClr val="tx1"/>
                          </a:solidFill>
                        </a:rPr>
                        <a:t>basically, when activated, yaw stick will control roll and roll stick will control yaw. Required for tail-sitters VTOL during vertical-</a:t>
                      </a:r>
                      <a:r>
                        <a:rPr lang="en-US" sz="1000" cap="none" spc="0" err="1">
                          <a:solidFill>
                            <a:schemeClr val="tx1"/>
                          </a:solidFill>
                        </a:rPr>
                        <a:t>horizonral</a:t>
                      </a:r>
                      <a:r>
                        <a:rPr lang="en-US" sz="1000" cap="none" spc="0">
                          <a:solidFill>
                            <a:schemeClr val="tx1"/>
                          </a:solidFill>
                        </a:rPr>
                        <a:t> transition when body frame changes</a:t>
                      </a:r>
                    </a:p>
                    <a:p>
                      <a:endParaRPr lang="en-US" sz="1000" cap="none" spc="0">
                        <a:solidFill>
                          <a:schemeClr val="tx1"/>
                        </a:solidFill>
                      </a:endParaRPr>
                    </a:p>
                  </a:txBody>
                  <a:tcPr marL="3436" marR="3436" marT="1718" marB="37963" anchor="ctr">
                    <a:lnL w="12700" cmpd="sng">
                      <a:noFill/>
                      <a:prstDash val="solid"/>
                    </a:lnL>
                    <a:lnR w="12700" cmpd="sng">
                      <a:noFill/>
                      <a:prstDash val="solid"/>
                    </a:lnR>
                    <a:lnT w="38100" cmpd="sng">
                      <a:noFill/>
                    </a:lnT>
                    <a:lnB w="12700" cmpd="sng">
                      <a:noFill/>
                      <a:prstDash val="solid"/>
                    </a:lnB>
                    <a:noFill/>
                  </a:tcPr>
                </a:tc>
                <a:extLst>
                  <a:ext uri="{0D108BD9-81ED-4DB2-BD59-A6C34878D82A}">
                    <a16:rowId xmlns:a16="http://schemas.microsoft.com/office/drawing/2014/main" val="3643175060"/>
                  </a:ext>
                </a:extLst>
              </a:tr>
              <a:tr h="156103">
                <a:tc>
                  <a:txBody>
                    <a:bodyPr/>
                    <a:lstStyle/>
                    <a:p>
                      <a:r>
                        <a:rPr lang="en-PH" sz="1000" cap="none" spc="0">
                          <a:solidFill>
                            <a:schemeClr val="tx1"/>
                          </a:solidFill>
                        </a:rPr>
                        <a:t>25</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SET_VTX_POWER_LEVEL</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Sets VTX power level. Accepted values are 0-3 for </a:t>
                      </a:r>
                      <a:r>
                        <a:rPr lang="en-US" sz="1000" cap="none" spc="0" err="1">
                          <a:solidFill>
                            <a:schemeClr val="tx1"/>
                          </a:solidFill>
                        </a:rPr>
                        <a:t>SmartAudio</a:t>
                      </a:r>
                      <a:r>
                        <a:rPr lang="en-US" sz="1000" cap="none" spc="0">
                          <a:solidFill>
                            <a:schemeClr val="tx1"/>
                          </a:solidFill>
                        </a:rPr>
                        <a:t> and 0-4 for Tramp protocol</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788181028"/>
                  </a:ext>
                </a:extLst>
              </a:tr>
              <a:tr h="156103">
                <a:tc>
                  <a:txBody>
                    <a:bodyPr/>
                    <a:lstStyle/>
                    <a:p>
                      <a:r>
                        <a:rPr lang="en-PH" sz="1000" cap="none" spc="0">
                          <a:solidFill>
                            <a:schemeClr val="tx1"/>
                          </a:solidFill>
                        </a:rPr>
                        <a:t>26</a:t>
                      </a:r>
                    </a:p>
                  </a:txBody>
                  <a:tcPr marL="3436" marR="3436" marT="1718" marB="37963"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INVERT_ROLL</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000" cap="none" spc="0">
                          <a:solidFill>
                            <a:schemeClr val="tx1"/>
                          </a:solidFill>
                        </a:rPr>
                        <a:t>Inverts ROLL axis input for PID/PIFF controller</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4153465794"/>
                  </a:ext>
                </a:extLst>
              </a:tr>
              <a:tr h="156103">
                <a:tc>
                  <a:txBody>
                    <a:bodyPr/>
                    <a:lstStyle/>
                    <a:p>
                      <a:r>
                        <a:rPr lang="en-PH" sz="1000" cap="none" spc="0">
                          <a:solidFill>
                            <a:schemeClr val="tx1"/>
                          </a:solidFill>
                        </a:rPr>
                        <a:t>27</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INVERT_PITCH</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Inverts PITCH axis input for PID/PIFF controller</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113142622"/>
                  </a:ext>
                </a:extLst>
              </a:tr>
              <a:tr h="156103">
                <a:tc>
                  <a:txBody>
                    <a:bodyPr/>
                    <a:lstStyle/>
                    <a:p>
                      <a:r>
                        <a:rPr lang="en-PH" sz="1000" cap="none" spc="0">
                          <a:solidFill>
                            <a:schemeClr val="tx1"/>
                          </a:solidFill>
                        </a:rPr>
                        <a:t>28</a:t>
                      </a:r>
                    </a:p>
                  </a:txBody>
                  <a:tcPr marL="3436" marR="3436" marT="1718" marB="37963"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INVERT_YAW</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000" cap="none" spc="0">
                          <a:solidFill>
                            <a:schemeClr val="tx1"/>
                          </a:solidFill>
                        </a:rPr>
                        <a:t>Inverts YAW axis input for PID/PIFF controller</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881225780"/>
                  </a:ext>
                </a:extLst>
              </a:tr>
              <a:tr h="156103">
                <a:tc>
                  <a:txBody>
                    <a:bodyPr/>
                    <a:lstStyle/>
                    <a:p>
                      <a:r>
                        <a:rPr lang="en-PH" sz="1000" cap="none" spc="0">
                          <a:solidFill>
                            <a:schemeClr val="tx1"/>
                          </a:solidFill>
                        </a:rPr>
                        <a:t>29</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OVERRIDE_THROTTLE</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Override throttle value that is fed to the motors by mixer. Operand is scaled in us. 1000 means throttle cut, 1500 means half throttle</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216719947"/>
                  </a:ext>
                </a:extLst>
              </a:tr>
              <a:tr h="156103">
                <a:tc>
                  <a:txBody>
                    <a:bodyPr/>
                    <a:lstStyle/>
                    <a:p>
                      <a:r>
                        <a:rPr lang="en-PH" sz="1000" cap="none" spc="0">
                          <a:solidFill>
                            <a:schemeClr val="tx1"/>
                          </a:solidFill>
                        </a:rPr>
                        <a:t>30</a:t>
                      </a:r>
                    </a:p>
                  </a:txBody>
                  <a:tcPr marL="3436" marR="3436" marT="1718" marB="37963"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SET_VTX_BAND</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000" cap="none" spc="0">
                          <a:solidFill>
                            <a:schemeClr val="tx1"/>
                          </a:solidFill>
                        </a:rPr>
                        <a:t>Sets VTX band. Accepted values are 1-5</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91595113"/>
                  </a:ext>
                </a:extLst>
              </a:tr>
              <a:tr h="156103">
                <a:tc>
                  <a:txBody>
                    <a:bodyPr/>
                    <a:lstStyle/>
                    <a:p>
                      <a:r>
                        <a:rPr lang="en-PH" sz="1000" cap="none" spc="0">
                          <a:solidFill>
                            <a:schemeClr val="tx1"/>
                          </a:solidFill>
                        </a:rPr>
                        <a:t>31</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SET_VTX_CHANNEL</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Sets VTX channel. Accepted values are 1-8</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453157229"/>
                  </a:ext>
                </a:extLst>
              </a:tr>
              <a:tr h="156103">
                <a:tc>
                  <a:txBody>
                    <a:bodyPr/>
                    <a:lstStyle/>
                    <a:p>
                      <a:r>
                        <a:rPr lang="en-PH" sz="1000" cap="none" spc="0">
                          <a:solidFill>
                            <a:schemeClr val="tx1"/>
                          </a:solidFill>
                        </a:rPr>
                        <a:t>32</a:t>
                      </a:r>
                    </a:p>
                  </a:txBody>
                  <a:tcPr marL="3436" marR="3436" marT="1718" marB="37963"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SET_OSD_LAYOUT</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000" cap="none" spc="0">
                          <a:solidFill>
                            <a:schemeClr val="tx1"/>
                          </a:solidFill>
                        </a:rPr>
                        <a:t>Sets OSD layout. Accepted values are 0-3</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16408802"/>
                  </a:ext>
                </a:extLst>
              </a:tr>
              <a:tr h="156103">
                <a:tc>
                  <a:txBody>
                    <a:bodyPr/>
                    <a:lstStyle/>
                    <a:p>
                      <a:r>
                        <a:rPr lang="en-PH" sz="1000" cap="none" spc="0">
                          <a:solidFill>
                            <a:schemeClr val="tx1"/>
                          </a:solidFill>
                        </a:rPr>
                        <a:t>33</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SIN</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Computes SIN of Operand A value in degrees. Output is multiplied by Operand B value. If Operand B is 0, result is multiplied by 500</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310740546"/>
                  </a:ext>
                </a:extLst>
              </a:tr>
              <a:tr h="156103">
                <a:tc>
                  <a:txBody>
                    <a:bodyPr/>
                    <a:lstStyle/>
                    <a:p>
                      <a:r>
                        <a:rPr lang="en-PH" sz="1000" cap="none" spc="0">
                          <a:solidFill>
                            <a:schemeClr val="tx1"/>
                          </a:solidFill>
                        </a:rPr>
                        <a:t>34</a:t>
                      </a:r>
                    </a:p>
                  </a:txBody>
                  <a:tcPr marL="3436" marR="3436" marT="1718" marB="37963"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COS</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000" cap="none" spc="0">
                          <a:solidFill>
                            <a:schemeClr val="tx1"/>
                          </a:solidFill>
                        </a:rPr>
                        <a:t>Computes COS of Operand A value in degrees. Output is multiplied by Operand B value. If Operand B is 0, result is multiplied by 500</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394798665"/>
                  </a:ext>
                </a:extLst>
              </a:tr>
              <a:tr h="156103">
                <a:tc>
                  <a:txBody>
                    <a:bodyPr/>
                    <a:lstStyle/>
                    <a:p>
                      <a:r>
                        <a:rPr lang="en-PH" sz="1000" cap="none" spc="0">
                          <a:solidFill>
                            <a:schemeClr val="tx1"/>
                          </a:solidFill>
                        </a:rPr>
                        <a:t>35</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TAN</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Computes TAN of Operand A value in degrees. Output is multiplied by Operand B value. If Operand B is 0, result is multiplied by 500</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76418703"/>
                  </a:ext>
                </a:extLst>
              </a:tr>
              <a:tr h="156103">
                <a:tc>
                  <a:txBody>
                    <a:bodyPr/>
                    <a:lstStyle/>
                    <a:p>
                      <a:r>
                        <a:rPr lang="en-PH" sz="1000" cap="none" spc="0">
                          <a:solidFill>
                            <a:schemeClr val="tx1"/>
                          </a:solidFill>
                        </a:rPr>
                        <a:t>36</a:t>
                      </a:r>
                    </a:p>
                  </a:txBody>
                  <a:tcPr marL="3436" marR="3436" marT="1718" marB="37963"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MAP_INPUT</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000" cap="none" spc="0">
                          <a:solidFill>
                            <a:schemeClr val="tx1"/>
                          </a:solidFill>
                        </a:rPr>
                        <a:t>Scales Operand A from [0 : Operand B] to [0 : 1000]. Note: input will be constrained and then scaled</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915504017"/>
                  </a:ext>
                </a:extLst>
              </a:tr>
              <a:tr h="156103">
                <a:tc>
                  <a:txBody>
                    <a:bodyPr/>
                    <a:lstStyle/>
                    <a:p>
                      <a:r>
                        <a:rPr lang="en-PH" sz="1000" cap="none" spc="0">
                          <a:solidFill>
                            <a:schemeClr val="tx1"/>
                          </a:solidFill>
                        </a:rPr>
                        <a:t>37</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MAP_OUTPUT</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Scales Operand A from [0 : 1000] to [0 : Operand B]. Note: input will be constrained and then scaled</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23078601"/>
                  </a:ext>
                </a:extLst>
              </a:tr>
              <a:tr h="156103">
                <a:tc>
                  <a:txBody>
                    <a:bodyPr/>
                    <a:lstStyle/>
                    <a:p>
                      <a:r>
                        <a:rPr lang="en-PH" sz="1000" cap="none" spc="0">
                          <a:solidFill>
                            <a:schemeClr val="tx1"/>
                          </a:solidFill>
                        </a:rPr>
                        <a:t>38</a:t>
                      </a:r>
                    </a:p>
                  </a:txBody>
                  <a:tcPr marL="3436" marR="3436" marT="1718" marB="37963"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RC_CHANNEL_OVERRIDE</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000" cap="none" spc="0">
                          <a:solidFill>
                            <a:schemeClr val="tx1"/>
                          </a:solidFill>
                        </a:rPr>
                        <a:t>Overrides channel set by Operand A to value of Operand B</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983803086"/>
                  </a:ext>
                </a:extLst>
              </a:tr>
              <a:tr h="156103">
                <a:tc>
                  <a:txBody>
                    <a:bodyPr/>
                    <a:lstStyle/>
                    <a:p>
                      <a:r>
                        <a:rPr lang="en-PH" sz="1000" cap="none" spc="0">
                          <a:solidFill>
                            <a:schemeClr val="tx1"/>
                          </a:solidFill>
                        </a:rPr>
                        <a:t>39</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SET_HEADING_TARGET</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Sets heading-hold target to Operand A, in degrees. Value wraps-around.</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065928585"/>
                  </a:ext>
                </a:extLst>
              </a:tr>
              <a:tr h="156103">
                <a:tc>
                  <a:txBody>
                    <a:bodyPr/>
                    <a:lstStyle/>
                    <a:p>
                      <a:r>
                        <a:rPr lang="en-PH" sz="1000" cap="none" spc="0">
                          <a:solidFill>
                            <a:schemeClr val="tx1"/>
                          </a:solidFill>
                        </a:rPr>
                        <a:t>40</a:t>
                      </a:r>
                    </a:p>
                  </a:txBody>
                  <a:tcPr marL="3436" marR="3436" marT="1718" marB="37963"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MOD</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000" cap="none" spc="0">
                          <a:solidFill>
                            <a:schemeClr val="tx1"/>
                          </a:solidFill>
                        </a:rPr>
                        <a:t>Divide Operand A by Operand B and returns the remainder</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748616005"/>
                  </a:ext>
                </a:extLst>
              </a:tr>
              <a:tr h="257339">
                <a:tc>
                  <a:txBody>
                    <a:bodyPr/>
                    <a:lstStyle/>
                    <a:p>
                      <a:r>
                        <a:rPr lang="en-PH" sz="1000" cap="none" spc="0">
                          <a:solidFill>
                            <a:schemeClr val="tx1"/>
                          </a:solidFill>
                        </a:rPr>
                        <a:t>41</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LOITER_RADIUS_OVERRIDE</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Sets the loiter radius to Operand A [0 : 100000] in cm. If the value is lower than the loiter radius set in the Advanced Tuning, that will be used.</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201709087"/>
                  </a:ext>
                </a:extLst>
              </a:tr>
              <a:tr h="257339">
                <a:tc>
                  <a:txBody>
                    <a:bodyPr/>
                    <a:lstStyle/>
                    <a:p>
                      <a:r>
                        <a:rPr lang="en-PH" sz="1000" cap="none" spc="0">
                          <a:solidFill>
                            <a:schemeClr val="tx1"/>
                          </a:solidFill>
                        </a:rPr>
                        <a:t>42</a:t>
                      </a:r>
                    </a:p>
                  </a:txBody>
                  <a:tcPr marL="3436" marR="3436" marT="1718" marB="37963"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SET_PROFILE</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000" cap="none" spc="0">
                          <a:solidFill>
                            <a:schemeClr val="tx1"/>
                          </a:solidFill>
                        </a:rPr>
                        <a:t>Sets the active config profile (PIDFF/Rates/Filters/etc) to Operand A. Operand A must be a valid profile number, currently from 1 to 3. If not, the profile will not change</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817489275"/>
                  </a:ext>
                </a:extLst>
              </a:tr>
              <a:tr h="156103">
                <a:tc>
                  <a:txBody>
                    <a:bodyPr/>
                    <a:lstStyle/>
                    <a:p>
                      <a:r>
                        <a:rPr lang="en-PH" sz="1000" cap="none" spc="0">
                          <a:solidFill>
                            <a:schemeClr val="tx1"/>
                          </a:solidFill>
                        </a:rPr>
                        <a:t>43</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MIN</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Finds the lowest value of Operand A and Operand B</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016537161"/>
                  </a:ext>
                </a:extLst>
              </a:tr>
              <a:tr h="156103">
                <a:tc>
                  <a:txBody>
                    <a:bodyPr/>
                    <a:lstStyle/>
                    <a:p>
                      <a:r>
                        <a:rPr lang="en-PH" sz="1000" cap="none" spc="0">
                          <a:solidFill>
                            <a:schemeClr val="tx1"/>
                          </a:solidFill>
                        </a:rPr>
                        <a:t>44</a:t>
                      </a:r>
                    </a:p>
                  </a:txBody>
                  <a:tcPr marL="3436" marR="3436" marT="1718" marB="37963"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r>
                        <a:rPr lang="en-PH" sz="1000" cap="none" spc="0">
                          <a:solidFill>
                            <a:schemeClr val="tx1"/>
                          </a:solidFill>
                        </a:rPr>
                        <a:t>MAX</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000" cap="none" spc="0">
                          <a:solidFill>
                            <a:schemeClr val="tx1"/>
                          </a:solidFill>
                        </a:rPr>
                        <a:t>Finds the highest value of Operand A and Operand B</a:t>
                      </a:r>
                    </a:p>
                  </a:txBody>
                  <a:tcPr marL="3436" marR="3436" marT="1718" marB="37963"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64877579"/>
                  </a:ext>
                </a:extLst>
              </a:tr>
              <a:tr h="257339">
                <a:tc>
                  <a:txBody>
                    <a:bodyPr/>
                    <a:lstStyle/>
                    <a:p>
                      <a:r>
                        <a:rPr lang="en-PH" sz="1000" cap="none" spc="0">
                          <a:solidFill>
                            <a:schemeClr val="tx1"/>
                          </a:solidFill>
                        </a:rPr>
                        <a:t>45</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FLIGHT_AXIS_ANGLE_OVERRIDE</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1000" cap="none" spc="0">
                          <a:solidFill>
                            <a:schemeClr val="tx1"/>
                          </a:solidFill>
                        </a:rPr>
                        <a:t>Sets the target attitude angle for axis. In other words, when active, it enforces Angle mode (Heading Hold for Yaw) on this axis (Angle mode does not have to be active). Operand A defines the axis: 0 - Roll, 1 - Pitch, 2 - Yaw. Operand B defines the angle in degrees</a:t>
                      </a:r>
                    </a:p>
                  </a:txBody>
                  <a:tcPr marL="3436" marR="3436" marT="1718" marB="3796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559903765"/>
                  </a:ext>
                </a:extLst>
              </a:tr>
              <a:tr h="257339">
                <a:tc>
                  <a:txBody>
                    <a:bodyPr/>
                    <a:lstStyle/>
                    <a:p>
                      <a:r>
                        <a:rPr lang="en-PH" sz="1000" cap="none" spc="0">
                          <a:solidFill>
                            <a:schemeClr val="tx1"/>
                          </a:solidFill>
                        </a:rPr>
                        <a:t>46</a:t>
                      </a:r>
                    </a:p>
                  </a:txBody>
                  <a:tcPr marL="3436" marR="3436" marT="1718" marB="37963" anchor="ctr">
                    <a:lnL w="12700" cap="flat" cmpd="sng" algn="ctr">
                      <a:noFill/>
                      <a:prstDash val="solid"/>
                    </a:lnL>
                    <a:lnR w="12700" cmpd="sng">
                      <a:noFill/>
                      <a:prstDash val="solid"/>
                    </a:lnR>
                    <a:lnT w="12700" cmpd="sng">
                      <a:noFill/>
                      <a:prstDash val="solid"/>
                    </a:lnT>
                    <a:lnB w="12700" cap="flat" cmpd="sng" algn="ctr">
                      <a:noFill/>
                      <a:prstDash val="solid"/>
                    </a:lnB>
                    <a:noFill/>
                  </a:tcPr>
                </a:tc>
                <a:tc>
                  <a:txBody>
                    <a:bodyPr/>
                    <a:lstStyle/>
                    <a:p>
                      <a:r>
                        <a:rPr lang="en-PH" sz="1000" cap="none" spc="0">
                          <a:solidFill>
                            <a:schemeClr val="tx1"/>
                          </a:solidFill>
                        </a:rPr>
                        <a:t>FLIGHT_AXIS_RATE_OVERRIDE</a:t>
                      </a:r>
                    </a:p>
                  </a:txBody>
                  <a:tcPr marL="3436" marR="3436" marT="1718" marB="37963"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r>
                        <a:rPr lang="en-US" sz="1000" cap="none" spc="0" dirty="0">
                          <a:solidFill>
                            <a:schemeClr val="tx1"/>
                          </a:solidFill>
                        </a:rPr>
                        <a:t>Sets the target rate (rotation speed) for axis. Operand A defines the axis: 0 - Roll, 1 - Pitch, 2 - Yaw. Operand B defines the rate in degrees per second</a:t>
                      </a:r>
                    </a:p>
                  </a:txBody>
                  <a:tcPr marL="3436" marR="3436" marT="1718" marB="37963" anchor="ctr">
                    <a:lnL w="12700" cmpd="sng">
                      <a:noFill/>
                      <a:prstDash val="solid"/>
                    </a:lnL>
                    <a:lnR w="12700" cmpd="sng">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2299399121"/>
                  </a:ext>
                </a:extLst>
              </a:tr>
            </a:tbl>
          </a:graphicData>
        </a:graphic>
      </p:graphicFrame>
      <p:grpSp>
        <p:nvGrpSpPr>
          <p:cNvPr id="5" name="Group 4">
            <a:extLst>
              <a:ext uri="{FF2B5EF4-FFF2-40B4-BE49-F238E27FC236}">
                <a16:creationId xmlns:a16="http://schemas.microsoft.com/office/drawing/2014/main" id="{E8BBD745-94FB-4FFA-907A-66B9F5C8C32C}"/>
              </a:ext>
            </a:extLst>
          </p:cNvPr>
          <p:cNvGrpSpPr/>
          <p:nvPr/>
        </p:nvGrpSpPr>
        <p:grpSpPr>
          <a:xfrm>
            <a:off x="337184" y="394865"/>
            <a:ext cx="11517633" cy="581870"/>
            <a:chOff x="0" y="0"/>
            <a:chExt cx="4550176" cy="229875"/>
          </a:xfrm>
          <a:solidFill>
            <a:srgbClr val="00B0F0"/>
          </a:solidFill>
        </p:grpSpPr>
        <p:sp>
          <p:nvSpPr>
            <p:cNvPr id="6" name="Freeform 6">
              <a:extLst>
                <a:ext uri="{FF2B5EF4-FFF2-40B4-BE49-F238E27FC236}">
                  <a16:creationId xmlns:a16="http://schemas.microsoft.com/office/drawing/2014/main" id="{95F8ED51-E05C-4D54-991E-37734BF3A824}"/>
                </a:ext>
              </a:extLst>
            </p:cNvPr>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7" name="TextBox 6">
              <a:extLst>
                <a:ext uri="{FF2B5EF4-FFF2-40B4-BE49-F238E27FC236}">
                  <a16:creationId xmlns:a16="http://schemas.microsoft.com/office/drawing/2014/main" id="{CB198BFD-E887-4BEB-9DB5-4564BCB8F3DD}"/>
                </a:ext>
              </a:extLst>
            </p:cNvPr>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8" name="TextBox 7">
            <a:extLst>
              <a:ext uri="{FF2B5EF4-FFF2-40B4-BE49-F238E27FC236}">
                <a16:creationId xmlns:a16="http://schemas.microsoft.com/office/drawing/2014/main" id="{EE2BDBC9-108A-4F32-8FB1-72D70EEB145D}"/>
              </a:ext>
            </a:extLst>
          </p:cNvPr>
          <p:cNvSpPr txBox="1"/>
          <p:nvPr/>
        </p:nvSpPr>
        <p:spPr>
          <a:xfrm>
            <a:off x="2717760" y="455718"/>
            <a:ext cx="6756481" cy="350802"/>
          </a:xfrm>
          <a:prstGeom prst="rect">
            <a:avLst/>
          </a:prstGeom>
        </p:spPr>
        <p:txBody>
          <a:bodyPr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OPERATIONS</a:t>
            </a:r>
          </a:p>
        </p:txBody>
      </p:sp>
    </p:spTree>
    <p:extLst>
      <p:ext uri="{BB962C8B-B14F-4D97-AF65-F5344CB8AC3E}">
        <p14:creationId xmlns:p14="http://schemas.microsoft.com/office/powerpoint/2010/main" val="3503679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3B3CF31-11AF-4F7D-948B-4316249B9004}"/>
              </a:ext>
            </a:extLst>
          </p:cNvPr>
          <p:cNvGraphicFramePr>
            <a:graphicFrameLocks noGrp="1"/>
          </p:cNvGraphicFramePr>
          <p:nvPr>
            <p:extLst>
              <p:ext uri="{D42A27DB-BD31-4B8C-83A1-F6EECF244321}">
                <p14:modId xmlns:p14="http://schemas.microsoft.com/office/powerpoint/2010/main" val="2736268357"/>
              </p:ext>
            </p:extLst>
          </p:nvPr>
        </p:nvGraphicFramePr>
        <p:xfrm>
          <a:off x="346230" y="1863801"/>
          <a:ext cx="11523423" cy="4440751"/>
        </p:xfrm>
        <a:graphic>
          <a:graphicData uri="http://schemas.openxmlformats.org/drawingml/2006/table">
            <a:tbl>
              <a:tblPr firstRow="1" bandRow="1">
                <a:solidFill>
                  <a:srgbClr val="F7F7F7"/>
                </a:solidFill>
              </a:tblPr>
              <a:tblGrid>
                <a:gridCol w="1935984">
                  <a:extLst>
                    <a:ext uri="{9D8B030D-6E8A-4147-A177-3AD203B41FA5}">
                      <a16:colId xmlns:a16="http://schemas.microsoft.com/office/drawing/2014/main" val="1047861984"/>
                    </a:ext>
                  </a:extLst>
                </a:gridCol>
                <a:gridCol w="3667522">
                  <a:extLst>
                    <a:ext uri="{9D8B030D-6E8A-4147-A177-3AD203B41FA5}">
                      <a16:colId xmlns:a16="http://schemas.microsoft.com/office/drawing/2014/main" val="2974844023"/>
                    </a:ext>
                  </a:extLst>
                </a:gridCol>
                <a:gridCol w="5919917">
                  <a:extLst>
                    <a:ext uri="{9D8B030D-6E8A-4147-A177-3AD203B41FA5}">
                      <a16:colId xmlns:a16="http://schemas.microsoft.com/office/drawing/2014/main" val="605193271"/>
                    </a:ext>
                  </a:extLst>
                </a:gridCol>
              </a:tblGrid>
              <a:tr h="504063">
                <a:tc>
                  <a:txBody>
                    <a:bodyPr/>
                    <a:lstStyle/>
                    <a:p>
                      <a:r>
                        <a:rPr lang="en-PH" sz="1200" b="1" cap="all" spc="60">
                          <a:solidFill>
                            <a:schemeClr val="tx1"/>
                          </a:solidFill>
                        </a:rPr>
                        <a:t>Operand Type</a:t>
                      </a:r>
                    </a:p>
                  </a:txBody>
                  <a:tcPr marL="140017" marR="140017" marT="140017" marB="140017" anchor="ctr">
                    <a:lnL w="12700" cmpd="sng">
                      <a:noFill/>
                    </a:lnL>
                    <a:lnR w="12700" cmpd="sng">
                      <a:noFill/>
                    </a:lnR>
                    <a:lnT w="12700" cmpd="sng">
                      <a:noFill/>
                    </a:lnT>
                    <a:lnB w="38100" cmpd="sng">
                      <a:noFill/>
                    </a:lnB>
                    <a:noFill/>
                  </a:tcPr>
                </a:tc>
                <a:tc>
                  <a:txBody>
                    <a:bodyPr/>
                    <a:lstStyle/>
                    <a:p>
                      <a:r>
                        <a:rPr lang="en-PH" sz="1200" b="1" cap="all" spc="60">
                          <a:solidFill>
                            <a:schemeClr val="tx1"/>
                          </a:solidFill>
                        </a:rPr>
                        <a:t>Name</a:t>
                      </a:r>
                    </a:p>
                  </a:txBody>
                  <a:tcPr marL="140017" marR="140017" marT="140017" marB="140017" anchor="ctr">
                    <a:lnL w="12700" cmpd="sng">
                      <a:noFill/>
                    </a:lnL>
                    <a:lnR w="12700" cmpd="sng">
                      <a:noFill/>
                    </a:lnR>
                    <a:lnT w="12700" cmpd="sng">
                      <a:noFill/>
                    </a:lnT>
                    <a:lnB w="38100" cmpd="sng">
                      <a:noFill/>
                    </a:lnB>
                    <a:noFill/>
                  </a:tcPr>
                </a:tc>
                <a:tc>
                  <a:txBody>
                    <a:bodyPr/>
                    <a:lstStyle/>
                    <a:p>
                      <a:r>
                        <a:rPr lang="en-PH" sz="1200" b="1" cap="all" spc="60">
                          <a:solidFill>
                            <a:schemeClr val="tx1"/>
                          </a:solidFill>
                        </a:rPr>
                        <a:t>Notes</a:t>
                      </a:r>
                    </a:p>
                  </a:txBody>
                  <a:tcPr marL="140017" marR="140017" marT="140017" marB="140017" anchor="ctr">
                    <a:lnL w="12700" cmpd="sng">
                      <a:noFill/>
                    </a:lnL>
                    <a:lnR w="12700" cmpd="sng">
                      <a:noFill/>
                    </a:lnR>
                    <a:lnT w="12700" cmpd="sng">
                      <a:noFill/>
                    </a:lnT>
                    <a:lnB w="38100" cmpd="sng">
                      <a:noFill/>
                    </a:lnB>
                    <a:noFill/>
                  </a:tcPr>
                </a:tc>
                <a:extLst>
                  <a:ext uri="{0D108BD9-81ED-4DB2-BD59-A6C34878D82A}">
                    <a16:rowId xmlns:a16="http://schemas.microsoft.com/office/drawing/2014/main" val="2970848257"/>
                  </a:ext>
                </a:extLst>
              </a:tr>
              <a:tr h="420144">
                <a:tc>
                  <a:txBody>
                    <a:bodyPr/>
                    <a:lstStyle/>
                    <a:p>
                      <a:r>
                        <a:rPr lang="en-PH" sz="1600" cap="none" spc="0">
                          <a:solidFill>
                            <a:schemeClr val="tx1"/>
                          </a:solidFill>
                        </a:rPr>
                        <a:t>0</a:t>
                      </a:r>
                    </a:p>
                  </a:txBody>
                  <a:tcPr marL="81083" marR="81083" marT="40540" marB="93345" anchor="ctr">
                    <a:lnL w="12700" cmpd="sng">
                      <a:noFill/>
                      <a:prstDash val="solid"/>
                    </a:lnL>
                    <a:lnR w="12700" cmpd="sng">
                      <a:noFill/>
                      <a:prstDash val="solid"/>
                    </a:lnR>
                    <a:lnT w="38100" cmpd="sng">
                      <a:noFill/>
                    </a:lnT>
                    <a:lnB w="12700" cmpd="sng">
                      <a:noFill/>
                      <a:prstDash val="solid"/>
                    </a:lnB>
                    <a:solidFill>
                      <a:srgbClr val="F7F7F7"/>
                    </a:solidFill>
                  </a:tcPr>
                </a:tc>
                <a:tc>
                  <a:txBody>
                    <a:bodyPr/>
                    <a:lstStyle/>
                    <a:p>
                      <a:r>
                        <a:rPr lang="en-PH" sz="1600" cap="none" spc="0">
                          <a:solidFill>
                            <a:schemeClr val="tx1"/>
                          </a:solidFill>
                        </a:rPr>
                        <a:t>VALUE</a:t>
                      </a:r>
                    </a:p>
                  </a:txBody>
                  <a:tcPr marL="81083" marR="81083" marT="40540" marB="93345" anchor="ctr">
                    <a:lnL w="12700" cmpd="sng">
                      <a:noFill/>
                      <a:prstDash val="solid"/>
                    </a:lnL>
                    <a:lnR w="12700" cmpd="sng">
                      <a:noFill/>
                      <a:prstDash val="solid"/>
                    </a:lnR>
                    <a:lnT w="38100" cmpd="sng">
                      <a:noFill/>
                    </a:lnT>
                    <a:lnB w="12700" cmpd="sng">
                      <a:noFill/>
                      <a:prstDash val="solid"/>
                    </a:lnB>
                    <a:solidFill>
                      <a:srgbClr val="F7F7F7"/>
                    </a:solidFill>
                  </a:tcPr>
                </a:tc>
                <a:tc>
                  <a:txBody>
                    <a:bodyPr/>
                    <a:lstStyle/>
                    <a:p>
                      <a:r>
                        <a:rPr lang="en-US" sz="1600" cap="none" spc="0">
                          <a:solidFill>
                            <a:schemeClr val="tx1"/>
                          </a:solidFill>
                        </a:rPr>
                        <a:t>Value derived from value field</a:t>
                      </a:r>
                    </a:p>
                  </a:txBody>
                  <a:tcPr marL="81083" marR="81083" marT="40540" marB="93345" anchor="ctr">
                    <a:lnL w="12700" cmpd="sng">
                      <a:noFill/>
                      <a:prstDash val="solid"/>
                    </a:lnL>
                    <a:lnR w="12700" cmpd="sng">
                      <a:noFill/>
                      <a:prstDash val="solid"/>
                    </a:lnR>
                    <a:lnT w="38100" cmpd="sng">
                      <a:noFill/>
                    </a:lnT>
                    <a:lnB w="12700" cmpd="sng">
                      <a:noFill/>
                      <a:prstDash val="solid"/>
                    </a:lnB>
                    <a:solidFill>
                      <a:srgbClr val="F7F7F7"/>
                    </a:solidFill>
                  </a:tcPr>
                </a:tc>
                <a:extLst>
                  <a:ext uri="{0D108BD9-81ED-4DB2-BD59-A6C34878D82A}">
                    <a16:rowId xmlns:a16="http://schemas.microsoft.com/office/drawing/2014/main" val="3222046823"/>
                  </a:ext>
                </a:extLst>
              </a:tr>
              <a:tr h="669064">
                <a:tc>
                  <a:txBody>
                    <a:bodyPr/>
                    <a:lstStyle/>
                    <a:p>
                      <a:r>
                        <a:rPr lang="en-PH" sz="1600" cap="none" spc="0">
                          <a:solidFill>
                            <a:schemeClr val="tx1"/>
                          </a:solidFill>
                        </a:rPr>
                        <a:t>1</a:t>
                      </a:r>
                    </a:p>
                  </a:txBody>
                  <a:tcPr marL="81083" marR="81083" marT="40540" marB="93345" anchor="ctr">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r>
                        <a:rPr lang="en-PH" sz="1600" cap="none" spc="0">
                          <a:solidFill>
                            <a:schemeClr val="tx1"/>
                          </a:solidFill>
                        </a:rPr>
                        <a:t>GET_RC_CHANNEL</a:t>
                      </a:r>
                    </a:p>
                  </a:txBody>
                  <a:tcPr marL="81083" marR="81083" marT="40540" marB="93345" anchor="ctr">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r>
                        <a:rPr lang="en-US" sz="1600" cap="none" spc="0">
                          <a:solidFill>
                            <a:schemeClr val="tx1"/>
                          </a:solidFill>
                        </a:rPr>
                        <a:t>value points to RC channel number, indexed from 1</a:t>
                      </a:r>
                    </a:p>
                  </a:txBody>
                  <a:tcPr marL="81083" marR="81083" marT="40540" marB="93345" anchor="ctr">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extLst>
                  <a:ext uri="{0D108BD9-81ED-4DB2-BD59-A6C34878D82A}">
                    <a16:rowId xmlns:a16="http://schemas.microsoft.com/office/drawing/2014/main" val="2873882222"/>
                  </a:ext>
                </a:extLst>
              </a:tr>
              <a:tr h="420144">
                <a:tc>
                  <a:txBody>
                    <a:bodyPr/>
                    <a:lstStyle/>
                    <a:p>
                      <a:r>
                        <a:rPr lang="en-PH" sz="1600" cap="none" spc="0" dirty="0">
                          <a:solidFill>
                            <a:schemeClr val="tx1"/>
                          </a:solidFill>
                        </a:rPr>
                        <a:t>2</a:t>
                      </a:r>
                    </a:p>
                  </a:txBody>
                  <a:tcPr marL="81083" marR="81083" marT="40540" marB="93345" anchor="ctr">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r>
                        <a:rPr lang="en-PH" sz="1600" cap="none" spc="0">
                          <a:solidFill>
                            <a:schemeClr val="tx1"/>
                          </a:solidFill>
                        </a:rPr>
                        <a:t>FLIGHT</a:t>
                      </a:r>
                    </a:p>
                  </a:txBody>
                  <a:tcPr marL="81083" marR="81083" marT="40540" marB="93345" anchor="ctr">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r>
                        <a:rPr lang="en-US" sz="1600" cap="none" spc="0">
                          <a:solidFill>
                            <a:schemeClr val="tx1"/>
                          </a:solidFill>
                        </a:rPr>
                        <a:t>value points to flight parameter table</a:t>
                      </a:r>
                    </a:p>
                  </a:txBody>
                  <a:tcPr marL="81083" marR="81083" marT="40540" marB="93345" anchor="ctr">
                    <a:lnL w="12700" cmpd="sng">
                      <a:noFill/>
                      <a:prstDash val="solid"/>
                    </a:lnL>
                    <a:lnR w="12700" cmpd="sng">
                      <a:noFill/>
                      <a:prstDash val="solid"/>
                    </a:lnR>
                    <a:lnT w="12700" cmpd="sng">
                      <a:noFill/>
                      <a:prstDash val="solid"/>
                    </a:lnT>
                    <a:lnB w="12700" cmpd="sng">
                      <a:noFill/>
                      <a:prstDash val="solid"/>
                    </a:lnB>
                    <a:solidFill>
                      <a:srgbClr val="F7F7F7"/>
                    </a:solidFill>
                  </a:tcPr>
                </a:tc>
                <a:extLst>
                  <a:ext uri="{0D108BD9-81ED-4DB2-BD59-A6C34878D82A}">
                    <a16:rowId xmlns:a16="http://schemas.microsoft.com/office/drawing/2014/main" val="1962733281"/>
                  </a:ext>
                </a:extLst>
              </a:tr>
              <a:tr h="420144">
                <a:tc>
                  <a:txBody>
                    <a:bodyPr/>
                    <a:lstStyle/>
                    <a:p>
                      <a:r>
                        <a:rPr lang="en-PH" sz="1600" cap="none" spc="0">
                          <a:solidFill>
                            <a:schemeClr val="tx1"/>
                          </a:solidFill>
                        </a:rPr>
                        <a:t>3</a:t>
                      </a:r>
                    </a:p>
                  </a:txBody>
                  <a:tcPr marL="81083" marR="81083" marT="40540" marB="93345" anchor="ctr">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r>
                        <a:rPr lang="en-PH" sz="1600" cap="none" spc="0">
                          <a:solidFill>
                            <a:schemeClr val="tx1"/>
                          </a:solidFill>
                        </a:rPr>
                        <a:t>FLIGHT_MODE</a:t>
                      </a:r>
                    </a:p>
                  </a:txBody>
                  <a:tcPr marL="81083" marR="81083" marT="40540" marB="93345" anchor="ctr">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r>
                        <a:rPr lang="en-US" sz="1600" cap="none" spc="0">
                          <a:solidFill>
                            <a:schemeClr val="tx1"/>
                          </a:solidFill>
                        </a:rPr>
                        <a:t>value points to flight modes table</a:t>
                      </a:r>
                    </a:p>
                  </a:txBody>
                  <a:tcPr marL="81083" marR="81083" marT="40540" marB="93345" anchor="ctr">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extLst>
                  <a:ext uri="{0D108BD9-81ED-4DB2-BD59-A6C34878D82A}">
                    <a16:rowId xmlns:a16="http://schemas.microsoft.com/office/drawing/2014/main" val="2560123784"/>
                  </a:ext>
                </a:extLst>
              </a:tr>
              <a:tr h="420144">
                <a:tc>
                  <a:txBody>
                    <a:bodyPr/>
                    <a:lstStyle/>
                    <a:p>
                      <a:r>
                        <a:rPr lang="en-PH" sz="1600" cap="none" spc="0">
                          <a:solidFill>
                            <a:schemeClr val="tx1"/>
                          </a:solidFill>
                        </a:rPr>
                        <a:t>4</a:t>
                      </a:r>
                    </a:p>
                  </a:txBody>
                  <a:tcPr marL="81083" marR="81083" marT="40540" marB="93345" anchor="ctr">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r>
                        <a:rPr lang="en-PH" sz="1600" cap="none" spc="0">
                          <a:solidFill>
                            <a:schemeClr val="tx1"/>
                          </a:solidFill>
                        </a:rPr>
                        <a:t>LC</a:t>
                      </a:r>
                    </a:p>
                  </a:txBody>
                  <a:tcPr marL="81083" marR="81083" marT="40540" marB="93345" anchor="ctr">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r>
                        <a:rPr lang="en-US" sz="1600" cap="none" spc="0">
                          <a:solidFill>
                            <a:schemeClr val="tx1"/>
                          </a:solidFill>
                        </a:rPr>
                        <a:t>value points to other logic condition ID</a:t>
                      </a:r>
                    </a:p>
                  </a:txBody>
                  <a:tcPr marL="81083" marR="81083" marT="40540" marB="93345" anchor="ctr">
                    <a:lnL w="12700" cmpd="sng">
                      <a:noFill/>
                      <a:prstDash val="solid"/>
                    </a:lnL>
                    <a:lnR w="12700" cmpd="sng">
                      <a:noFill/>
                      <a:prstDash val="solid"/>
                    </a:lnR>
                    <a:lnT w="12700" cmpd="sng">
                      <a:noFill/>
                      <a:prstDash val="solid"/>
                    </a:lnT>
                    <a:lnB w="12700" cmpd="sng">
                      <a:noFill/>
                      <a:prstDash val="solid"/>
                    </a:lnB>
                    <a:solidFill>
                      <a:srgbClr val="F7F7F7"/>
                    </a:solidFill>
                  </a:tcPr>
                </a:tc>
                <a:extLst>
                  <a:ext uri="{0D108BD9-81ED-4DB2-BD59-A6C34878D82A}">
                    <a16:rowId xmlns:a16="http://schemas.microsoft.com/office/drawing/2014/main" val="662710155"/>
                  </a:ext>
                </a:extLst>
              </a:tr>
              <a:tr h="917984">
                <a:tc>
                  <a:txBody>
                    <a:bodyPr/>
                    <a:lstStyle/>
                    <a:p>
                      <a:r>
                        <a:rPr lang="en-PH" sz="1600" cap="none" spc="0">
                          <a:solidFill>
                            <a:schemeClr val="tx1"/>
                          </a:solidFill>
                        </a:rPr>
                        <a:t>5</a:t>
                      </a:r>
                    </a:p>
                  </a:txBody>
                  <a:tcPr marL="81083" marR="81083" marT="40540" marB="93345" anchor="ctr">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r>
                        <a:rPr lang="en-PH" sz="1600" cap="none" spc="0">
                          <a:solidFill>
                            <a:schemeClr val="tx1"/>
                          </a:solidFill>
                        </a:rPr>
                        <a:t>GVAR</a:t>
                      </a:r>
                    </a:p>
                  </a:txBody>
                  <a:tcPr marL="81083" marR="81083" marT="40540" marB="93345" anchor="ctr">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r>
                        <a:rPr lang="en-US" sz="1600" cap="none" spc="0">
                          <a:solidFill>
                            <a:schemeClr val="tx1"/>
                          </a:solidFill>
                        </a:rPr>
                        <a:t>Value stored in Global Variable indexed by value. GVAR 1 means: value in GVAR 1</a:t>
                      </a:r>
                    </a:p>
                  </a:txBody>
                  <a:tcPr marL="81083" marR="81083" marT="40540" marB="93345" anchor="ctr">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extLst>
                  <a:ext uri="{0D108BD9-81ED-4DB2-BD59-A6C34878D82A}">
                    <a16:rowId xmlns:a16="http://schemas.microsoft.com/office/drawing/2014/main" val="3180149827"/>
                  </a:ext>
                </a:extLst>
              </a:tr>
              <a:tr h="669064">
                <a:tc>
                  <a:txBody>
                    <a:bodyPr/>
                    <a:lstStyle/>
                    <a:p>
                      <a:r>
                        <a:rPr lang="en-PH" sz="1600" cap="none" spc="0">
                          <a:solidFill>
                            <a:schemeClr val="tx1"/>
                          </a:solidFill>
                        </a:rPr>
                        <a:t>5</a:t>
                      </a:r>
                    </a:p>
                  </a:txBody>
                  <a:tcPr marL="81083" marR="81083" marT="40540" marB="93345" anchor="ctr">
                    <a:lnL w="12700" cmpd="sng">
                      <a:noFill/>
                      <a:prstDash val="solid"/>
                    </a:lnL>
                    <a:lnR w="12700" cmpd="sng">
                      <a:noFill/>
                      <a:prstDash val="solid"/>
                    </a:lnR>
                    <a:lnT w="12700" cmpd="sng">
                      <a:noFill/>
                      <a:prstDash val="solid"/>
                    </a:lnT>
                    <a:lnB w="12700" cap="flat" cmpd="sng" algn="ctr">
                      <a:solidFill>
                        <a:schemeClr val="tx1">
                          <a:lumMod val="50000"/>
                          <a:lumOff val="50000"/>
                        </a:schemeClr>
                      </a:solidFill>
                      <a:prstDash val="solid"/>
                    </a:lnB>
                    <a:solidFill>
                      <a:srgbClr val="F7F7F7"/>
                    </a:solidFill>
                  </a:tcPr>
                </a:tc>
                <a:tc>
                  <a:txBody>
                    <a:bodyPr/>
                    <a:lstStyle/>
                    <a:p>
                      <a:r>
                        <a:rPr lang="en-PH" sz="1600" cap="none" spc="0">
                          <a:solidFill>
                            <a:schemeClr val="tx1"/>
                          </a:solidFill>
                        </a:rPr>
                        <a:t>PID</a:t>
                      </a:r>
                    </a:p>
                  </a:txBody>
                  <a:tcPr marL="81083" marR="81083" marT="40540" marB="93345" anchor="ctr">
                    <a:lnL w="12700" cmpd="sng">
                      <a:noFill/>
                      <a:prstDash val="solid"/>
                    </a:lnL>
                    <a:lnR w="12700" cmpd="sng">
                      <a:noFill/>
                      <a:prstDash val="solid"/>
                    </a:lnR>
                    <a:lnT w="12700" cmpd="sng">
                      <a:noFill/>
                      <a:prstDash val="solid"/>
                    </a:lnT>
                    <a:lnB w="12700" cap="flat" cmpd="sng" algn="ctr">
                      <a:solidFill>
                        <a:schemeClr val="tx1">
                          <a:lumMod val="50000"/>
                          <a:lumOff val="50000"/>
                        </a:schemeClr>
                      </a:solidFill>
                      <a:prstDash val="solid"/>
                    </a:lnB>
                    <a:solidFill>
                      <a:srgbClr val="F7F7F7"/>
                    </a:solidFill>
                  </a:tcPr>
                </a:tc>
                <a:tc>
                  <a:txBody>
                    <a:bodyPr/>
                    <a:lstStyle/>
                    <a:p>
                      <a:r>
                        <a:rPr lang="en-US" sz="1600" cap="none" spc="0" dirty="0">
                          <a:solidFill>
                            <a:schemeClr val="tx1"/>
                          </a:solidFill>
                        </a:rPr>
                        <a:t>Output of a Programming PID indexed by value. PID 1 means: value in PID 1</a:t>
                      </a:r>
                    </a:p>
                  </a:txBody>
                  <a:tcPr marL="81083" marR="81083" marT="40540" marB="93345" anchor="ctr">
                    <a:lnL w="12700" cmpd="sng">
                      <a:noFill/>
                      <a:prstDash val="solid"/>
                    </a:lnL>
                    <a:lnR w="12700" cmpd="sng">
                      <a:noFill/>
                      <a:prstDash val="solid"/>
                    </a:lnR>
                    <a:lnT w="12700" cmpd="sng">
                      <a:noFill/>
                      <a:prstDash val="solid"/>
                    </a:lnT>
                    <a:lnB w="12700" cap="flat" cmpd="sng" algn="ctr">
                      <a:solidFill>
                        <a:schemeClr val="tx1">
                          <a:lumMod val="50000"/>
                          <a:lumOff val="50000"/>
                        </a:schemeClr>
                      </a:solidFill>
                      <a:prstDash val="solid"/>
                    </a:lnB>
                    <a:solidFill>
                      <a:srgbClr val="F7F7F7"/>
                    </a:solidFill>
                  </a:tcPr>
                </a:tc>
                <a:extLst>
                  <a:ext uri="{0D108BD9-81ED-4DB2-BD59-A6C34878D82A}">
                    <a16:rowId xmlns:a16="http://schemas.microsoft.com/office/drawing/2014/main" val="3935828018"/>
                  </a:ext>
                </a:extLst>
              </a:tr>
            </a:tbl>
          </a:graphicData>
        </a:graphic>
      </p:graphicFrame>
      <p:grpSp>
        <p:nvGrpSpPr>
          <p:cNvPr id="4" name="Group 3">
            <a:extLst>
              <a:ext uri="{FF2B5EF4-FFF2-40B4-BE49-F238E27FC236}">
                <a16:creationId xmlns:a16="http://schemas.microsoft.com/office/drawing/2014/main" id="{02C0DECB-22F4-493E-896C-1CC83EF8DD26}"/>
              </a:ext>
            </a:extLst>
          </p:cNvPr>
          <p:cNvGrpSpPr/>
          <p:nvPr/>
        </p:nvGrpSpPr>
        <p:grpSpPr>
          <a:xfrm>
            <a:off x="337184" y="394865"/>
            <a:ext cx="11517633" cy="581870"/>
            <a:chOff x="0" y="0"/>
            <a:chExt cx="4550176" cy="229875"/>
          </a:xfrm>
          <a:solidFill>
            <a:srgbClr val="00B0F0"/>
          </a:solidFill>
        </p:grpSpPr>
        <p:sp>
          <p:nvSpPr>
            <p:cNvPr id="5" name="Freeform 6">
              <a:extLst>
                <a:ext uri="{FF2B5EF4-FFF2-40B4-BE49-F238E27FC236}">
                  <a16:creationId xmlns:a16="http://schemas.microsoft.com/office/drawing/2014/main" id="{6859802A-9FDA-42C4-A32F-A4F956144704}"/>
                </a:ext>
              </a:extLst>
            </p:cNvPr>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6" name="TextBox 5">
              <a:extLst>
                <a:ext uri="{FF2B5EF4-FFF2-40B4-BE49-F238E27FC236}">
                  <a16:creationId xmlns:a16="http://schemas.microsoft.com/office/drawing/2014/main" id="{40CA035B-8DC7-4EC0-8A5B-01EACC65D6C8}"/>
                </a:ext>
              </a:extLst>
            </p:cNvPr>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7" name="TextBox 6">
            <a:extLst>
              <a:ext uri="{FF2B5EF4-FFF2-40B4-BE49-F238E27FC236}">
                <a16:creationId xmlns:a16="http://schemas.microsoft.com/office/drawing/2014/main" id="{51550628-CCC4-49C1-BCC5-B70D1730E33B}"/>
              </a:ext>
            </a:extLst>
          </p:cNvPr>
          <p:cNvSpPr txBox="1"/>
          <p:nvPr/>
        </p:nvSpPr>
        <p:spPr>
          <a:xfrm>
            <a:off x="2717760" y="455718"/>
            <a:ext cx="6756481" cy="350802"/>
          </a:xfrm>
          <a:prstGeom prst="rect">
            <a:avLst/>
          </a:prstGeom>
        </p:spPr>
        <p:txBody>
          <a:bodyPr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OPERANDS</a:t>
            </a:r>
          </a:p>
        </p:txBody>
      </p:sp>
    </p:spTree>
    <p:extLst>
      <p:ext uri="{BB962C8B-B14F-4D97-AF65-F5344CB8AC3E}">
        <p14:creationId xmlns:p14="http://schemas.microsoft.com/office/powerpoint/2010/main" val="26052378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89C4B2A-259B-42EA-AD08-EDAD421A05FD}"/>
              </a:ext>
            </a:extLst>
          </p:cNvPr>
          <p:cNvGraphicFramePr>
            <a:graphicFrameLocks noGrp="1"/>
          </p:cNvGraphicFramePr>
          <p:nvPr>
            <p:extLst>
              <p:ext uri="{D42A27DB-BD31-4B8C-83A1-F6EECF244321}">
                <p14:modId xmlns:p14="http://schemas.microsoft.com/office/powerpoint/2010/main" val="3846088791"/>
              </p:ext>
            </p:extLst>
          </p:nvPr>
        </p:nvGraphicFramePr>
        <p:xfrm>
          <a:off x="604837" y="1349451"/>
          <a:ext cx="10639422" cy="4914140"/>
        </p:xfrm>
        <a:graphic>
          <a:graphicData uri="http://schemas.openxmlformats.org/drawingml/2006/table">
            <a:tbl>
              <a:tblPr firstRow="1" bandRow="1">
                <a:noFill/>
              </a:tblPr>
              <a:tblGrid>
                <a:gridCol w="2374905">
                  <a:extLst>
                    <a:ext uri="{9D8B030D-6E8A-4147-A177-3AD203B41FA5}">
                      <a16:colId xmlns:a16="http://schemas.microsoft.com/office/drawing/2014/main" val="1912941889"/>
                    </a:ext>
                  </a:extLst>
                </a:gridCol>
                <a:gridCol w="3584291">
                  <a:extLst>
                    <a:ext uri="{9D8B030D-6E8A-4147-A177-3AD203B41FA5}">
                      <a16:colId xmlns:a16="http://schemas.microsoft.com/office/drawing/2014/main" val="986774770"/>
                    </a:ext>
                  </a:extLst>
                </a:gridCol>
                <a:gridCol w="4680226">
                  <a:extLst>
                    <a:ext uri="{9D8B030D-6E8A-4147-A177-3AD203B41FA5}">
                      <a16:colId xmlns:a16="http://schemas.microsoft.com/office/drawing/2014/main" val="2167467593"/>
                    </a:ext>
                  </a:extLst>
                </a:gridCol>
              </a:tblGrid>
              <a:tr h="209533">
                <a:tc>
                  <a:txBody>
                    <a:bodyPr/>
                    <a:lstStyle/>
                    <a:p>
                      <a:r>
                        <a:rPr lang="en-PH" sz="1000" b="0" cap="none" spc="0" dirty="0">
                          <a:solidFill>
                            <a:schemeClr val="tx1"/>
                          </a:solidFill>
                        </a:rPr>
                        <a:t>Operand Value</a:t>
                      </a:r>
                    </a:p>
                  </a:txBody>
                  <a:tcPr marL="10917" marR="10917" marT="35485" marB="35485" anchor="ctr">
                    <a:lnL w="12700" cmpd="sng">
                      <a:noFill/>
                    </a:lnL>
                    <a:lnR w="12700" cmpd="sng">
                      <a:noFill/>
                    </a:lnR>
                    <a:lnT w="28575" cap="flat" cmpd="sng" algn="ctr">
                      <a:solidFill>
                        <a:schemeClr val="tx1"/>
                      </a:solidFill>
                      <a:prstDash val="solid"/>
                    </a:lnT>
                    <a:lnB w="38100" cmpd="sng">
                      <a:noFill/>
                    </a:lnB>
                    <a:noFill/>
                  </a:tcPr>
                </a:tc>
                <a:tc>
                  <a:txBody>
                    <a:bodyPr/>
                    <a:lstStyle/>
                    <a:p>
                      <a:r>
                        <a:rPr lang="en-PH" sz="1000" b="0" cap="none" spc="0" dirty="0">
                          <a:solidFill>
                            <a:schemeClr val="tx1"/>
                          </a:solidFill>
                        </a:rPr>
                        <a:t>Name</a:t>
                      </a:r>
                    </a:p>
                  </a:txBody>
                  <a:tcPr marL="10917" marR="10917" marT="35485" marB="35485" anchor="ctr">
                    <a:lnL w="12700" cmpd="sng">
                      <a:noFill/>
                    </a:lnL>
                    <a:lnR w="12700" cmpd="sng">
                      <a:noFill/>
                    </a:lnR>
                    <a:lnT w="28575" cap="flat" cmpd="sng" algn="ctr">
                      <a:solidFill>
                        <a:schemeClr val="tx1"/>
                      </a:solidFill>
                      <a:prstDash val="solid"/>
                    </a:lnT>
                    <a:lnB w="38100" cmpd="sng">
                      <a:noFill/>
                    </a:lnB>
                    <a:noFill/>
                  </a:tcPr>
                </a:tc>
                <a:tc>
                  <a:txBody>
                    <a:bodyPr/>
                    <a:lstStyle/>
                    <a:p>
                      <a:r>
                        <a:rPr lang="en-PH" sz="1000" b="0" cap="none" spc="0" dirty="0">
                          <a:solidFill>
                            <a:schemeClr val="tx1"/>
                          </a:solidFill>
                        </a:rPr>
                        <a:t>Notes</a:t>
                      </a:r>
                    </a:p>
                  </a:txBody>
                  <a:tcPr marL="10917" marR="10917" marT="35485" marB="35485" anchor="ctr">
                    <a:lnL w="12700" cmpd="sng">
                      <a:noFill/>
                    </a:lnL>
                    <a:lnR w="12700" cmpd="sng">
                      <a:noFill/>
                    </a:lnR>
                    <a:lnT w="28575" cap="flat" cmpd="sng" algn="ctr">
                      <a:solidFill>
                        <a:schemeClr val="tx1"/>
                      </a:solidFill>
                      <a:prstDash val="solid"/>
                    </a:lnT>
                    <a:lnB w="38100" cmpd="sng">
                      <a:noFill/>
                    </a:lnB>
                    <a:noFill/>
                  </a:tcPr>
                </a:tc>
                <a:extLst>
                  <a:ext uri="{0D108BD9-81ED-4DB2-BD59-A6C34878D82A}">
                    <a16:rowId xmlns:a16="http://schemas.microsoft.com/office/drawing/2014/main" val="1195683494"/>
                  </a:ext>
                </a:extLst>
              </a:tr>
              <a:tr h="209533">
                <a:tc>
                  <a:txBody>
                    <a:bodyPr/>
                    <a:lstStyle/>
                    <a:p>
                      <a:r>
                        <a:rPr lang="en-PH" sz="1000" cap="none" spc="0">
                          <a:solidFill>
                            <a:schemeClr val="tx1"/>
                          </a:solidFill>
                        </a:rPr>
                        <a:t>0</a:t>
                      </a:r>
                    </a:p>
                  </a:txBody>
                  <a:tcPr marL="10917" marR="10917" marT="35485" marB="35485" anchor="ctr">
                    <a:lnL w="28575" cap="flat" cmpd="sng" algn="ctr">
                      <a:noFill/>
                      <a:prstDash val="solid"/>
                    </a:lnL>
                    <a:lnR w="12700" cmpd="sng">
                      <a:noFill/>
                      <a:prstDash val="solid"/>
                    </a:lnR>
                    <a:lnT w="38100" cmpd="sng">
                      <a:noFill/>
                    </a:lnT>
                    <a:lnB w="12700" cap="flat" cmpd="sng" algn="ctr">
                      <a:noFill/>
                      <a:prstDash val="solid"/>
                    </a:lnB>
                    <a:noFill/>
                  </a:tcPr>
                </a:tc>
                <a:tc>
                  <a:txBody>
                    <a:bodyPr/>
                    <a:lstStyle/>
                    <a:p>
                      <a:r>
                        <a:rPr lang="en-PH" sz="1000" cap="none" spc="0">
                          <a:solidFill>
                            <a:schemeClr val="tx1"/>
                          </a:solidFill>
                        </a:rPr>
                        <a:t>ARM_TIMER</a:t>
                      </a:r>
                    </a:p>
                  </a:txBody>
                  <a:tcPr marL="10917" marR="10917" marT="35485" marB="35485" anchor="ctr">
                    <a:lnL w="12700" cmpd="sng">
                      <a:noFill/>
                      <a:prstDash val="solid"/>
                    </a:lnL>
                    <a:lnR w="12700" cmpd="sng">
                      <a:noFill/>
                      <a:prstDash val="solid"/>
                    </a:lnR>
                    <a:lnT w="38100" cmpd="sng">
                      <a:noFill/>
                    </a:lnT>
                    <a:lnB w="12700" cap="flat" cmpd="sng" algn="ctr">
                      <a:noFill/>
                      <a:prstDash val="solid"/>
                    </a:lnB>
                    <a:noFill/>
                  </a:tcPr>
                </a:tc>
                <a:tc>
                  <a:txBody>
                    <a:bodyPr/>
                    <a:lstStyle/>
                    <a:p>
                      <a:r>
                        <a:rPr lang="en-PH" sz="1000" cap="none" spc="0">
                          <a:solidFill>
                            <a:schemeClr val="tx1"/>
                          </a:solidFill>
                        </a:rPr>
                        <a:t>in seconds</a:t>
                      </a:r>
                    </a:p>
                  </a:txBody>
                  <a:tcPr marL="10917" marR="10917" marT="35485" marB="35485" anchor="ctr">
                    <a:lnL w="12700" cmpd="sng">
                      <a:noFill/>
                      <a:prstDash val="solid"/>
                    </a:lnL>
                    <a:lnR w="28575" cap="flat" cmpd="sng" algn="ctr">
                      <a:noFill/>
                      <a:prstDash val="solid"/>
                    </a:lnR>
                    <a:lnT w="38100" cmpd="sng">
                      <a:noFill/>
                    </a:lnT>
                    <a:lnB w="12700" cap="flat" cmpd="sng" algn="ctr">
                      <a:noFill/>
                      <a:prstDash val="solid"/>
                    </a:lnB>
                    <a:noFill/>
                  </a:tcPr>
                </a:tc>
                <a:extLst>
                  <a:ext uri="{0D108BD9-81ED-4DB2-BD59-A6C34878D82A}">
                    <a16:rowId xmlns:a16="http://schemas.microsoft.com/office/drawing/2014/main" val="14486339"/>
                  </a:ext>
                </a:extLst>
              </a:tr>
              <a:tr h="192636">
                <a:tc>
                  <a:txBody>
                    <a:bodyPr/>
                    <a:lstStyle/>
                    <a:p>
                      <a:r>
                        <a:rPr lang="en-PH" sz="1000" cap="none" spc="0">
                          <a:solidFill>
                            <a:schemeClr val="tx1"/>
                          </a:solidFill>
                        </a:rPr>
                        <a:t>1</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HOME_DISTANCE</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in meters</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2343653444"/>
                  </a:ext>
                </a:extLst>
              </a:tr>
              <a:tr h="209533">
                <a:tc>
                  <a:txBody>
                    <a:bodyPr/>
                    <a:lstStyle/>
                    <a:p>
                      <a:r>
                        <a:rPr lang="en-PH" sz="1000" cap="none" spc="0">
                          <a:solidFill>
                            <a:schemeClr val="tx1"/>
                          </a:solidFill>
                        </a:rPr>
                        <a:t>2</a:t>
                      </a:r>
                    </a:p>
                  </a:txBody>
                  <a:tcPr marL="10917" marR="10917" marT="35485" marB="35485" anchor="ctr">
                    <a:lnL w="28575" cap="flat" cmpd="sng" algn="ctr">
                      <a:noFill/>
                      <a:prstDash val="solid"/>
                    </a:lnL>
                    <a:lnR w="12700" cmpd="sng">
                      <a:noFill/>
                      <a:prstDash val="solid"/>
                    </a:lnR>
                    <a:lnT w="12700" cmpd="sng">
                      <a:noFill/>
                      <a:prstDash val="solid"/>
                    </a:lnT>
                    <a:lnB w="12700" cap="flat" cmpd="sng" algn="ctr">
                      <a:noFill/>
                      <a:prstDash val="solid"/>
                    </a:lnB>
                    <a:noFill/>
                  </a:tcPr>
                </a:tc>
                <a:tc>
                  <a:txBody>
                    <a:bodyPr/>
                    <a:lstStyle/>
                    <a:p>
                      <a:r>
                        <a:rPr lang="en-PH" sz="1000" cap="none" spc="0">
                          <a:solidFill>
                            <a:schemeClr val="tx1"/>
                          </a:solidFill>
                        </a:rPr>
                        <a:t>TRIP_DISTANCE</a:t>
                      </a:r>
                    </a:p>
                  </a:txBody>
                  <a:tcPr marL="10917" marR="10917" marT="35485" marB="35485"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r>
                        <a:rPr lang="en-PH" sz="1000" cap="none" spc="0">
                          <a:solidFill>
                            <a:schemeClr val="tx1"/>
                          </a:solidFill>
                        </a:rPr>
                        <a:t>in meters</a:t>
                      </a:r>
                    </a:p>
                  </a:txBody>
                  <a:tcPr marL="10917" marR="10917" marT="35485" marB="35485" anchor="ctr">
                    <a:lnL w="12700" cmpd="sng">
                      <a:noFill/>
                      <a:prstDash val="solid"/>
                    </a:lnL>
                    <a:lnR w="28575" cap="flat" cmpd="sng" algn="ctr">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2053309398"/>
                  </a:ext>
                </a:extLst>
              </a:tr>
              <a:tr h="192636">
                <a:tc>
                  <a:txBody>
                    <a:bodyPr/>
                    <a:lstStyle/>
                    <a:p>
                      <a:r>
                        <a:rPr lang="en-PH" sz="1000" cap="none" spc="0">
                          <a:solidFill>
                            <a:schemeClr val="tx1"/>
                          </a:solidFill>
                        </a:rPr>
                        <a:t>3</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RSSI</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endParaRPr lang="en-PH" sz="1000" cap="none" spc="0">
                        <a:solidFill>
                          <a:schemeClr val="tx1"/>
                        </a:solidFill>
                      </a:endParaRP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2741302870"/>
                  </a:ext>
                </a:extLst>
              </a:tr>
              <a:tr h="209533">
                <a:tc>
                  <a:txBody>
                    <a:bodyPr/>
                    <a:lstStyle/>
                    <a:p>
                      <a:r>
                        <a:rPr lang="en-PH" sz="1000" cap="none" spc="0">
                          <a:solidFill>
                            <a:schemeClr val="tx1"/>
                          </a:solidFill>
                        </a:rPr>
                        <a:t>4</a:t>
                      </a:r>
                    </a:p>
                  </a:txBody>
                  <a:tcPr marL="10917" marR="10917" marT="35485" marB="35485" anchor="ctr">
                    <a:lnL w="28575" cap="flat" cmpd="sng" algn="ctr">
                      <a:noFill/>
                      <a:prstDash val="solid"/>
                    </a:lnL>
                    <a:lnR w="12700" cmpd="sng">
                      <a:noFill/>
                      <a:prstDash val="solid"/>
                    </a:lnR>
                    <a:lnT w="12700" cmpd="sng">
                      <a:noFill/>
                      <a:prstDash val="solid"/>
                    </a:lnT>
                    <a:lnB w="12700" cap="flat" cmpd="sng" algn="ctr">
                      <a:noFill/>
                      <a:prstDash val="solid"/>
                    </a:lnB>
                    <a:noFill/>
                  </a:tcPr>
                </a:tc>
                <a:tc>
                  <a:txBody>
                    <a:bodyPr/>
                    <a:lstStyle/>
                    <a:p>
                      <a:r>
                        <a:rPr lang="en-PH" sz="1000" cap="none" spc="0">
                          <a:solidFill>
                            <a:schemeClr val="tx1"/>
                          </a:solidFill>
                        </a:rPr>
                        <a:t>VBAT</a:t>
                      </a:r>
                    </a:p>
                  </a:txBody>
                  <a:tcPr marL="10917" marR="10917" marT="35485" marB="35485"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r>
                        <a:rPr lang="nl-NL" sz="1000" cap="none" spc="0">
                          <a:solidFill>
                            <a:schemeClr val="tx1"/>
                          </a:solidFill>
                        </a:rPr>
                        <a:t>in Volts * 100, eg. 12.1V is 1210</a:t>
                      </a:r>
                    </a:p>
                  </a:txBody>
                  <a:tcPr marL="10917" marR="10917" marT="35485" marB="35485" anchor="ctr">
                    <a:lnL w="12700" cmpd="sng">
                      <a:noFill/>
                      <a:prstDash val="solid"/>
                    </a:lnL>
                    <a:lnR w="28575" cap="flat" cmpd="sng" algn="ctr">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426667080"/>
                  </a:ext>
                </a:extLst>
              </a:tr>
              <a:tr h="192636">
                <a:tc>
                  <a:txBody>
                    <a:bodyPr/>
                    <a:lstStyle/>
                    <a:p>
                      <a:r>
                        <a:rPr lang="en-PH" sz="1000" cap="none" spc="0">
                          <a:solidFill>
                            <a:schemeClr val="tx1"/>
                          </a:solidFill>
                        </a:rPr>
                        <a:t>5</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CELL_VOLTAGE</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nl-NL" sz="1000" cap="none" spc="0">
                          <a:solidFill>
                            <a:schemeClr val="tx1"/>
                          </a:solidFill>
                        </a:rPr>
                        <a:t>in Volts * 100, eg. 12.1V is 1210</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4073153173"/>
                  </a:ext>
                </a:extLst>
              </a:tr>
              <a:tr h="209533">
                <a:tc>
                  <a:txBody>
                    <a:bodyPr/>
                    <a:lstStyle/>
                    <a:p>
                      <a:r>
                        <a:rPr lang="en-PH" sz="1000" cap="none" spc="0">
                          <a:solidFill>
                            <a:schemeClr val="tx1"/>
                          </a:solidFill>
                        </a:rPr>
                        <a:t>6</a:t>
                      </a:r>
                    </a:p>
                  </a:txBody>
                  <a:tcPr marL="10917" marR="10917" marT="35485" marB="35485" anchor="ctr">
                    <a:lnL w="28575" cap="flat" cmpd="sng" algn="ctr">
                      <a:noFill/>
                      <a:prstDash val="solid"/>
                    </a:lnL>
                    <a:lnR w="12700" cmpd="sng">
                      <a:noFill/>
                      <a:prstDash val="solid"/>
                    </a:lnR>
                    <a:lnT w="12700" cmpd="sng">
                      <a:noFill/>
                      <a:prstDash val="solid"/>
                    </a:lnT>
                    <a:lnB w="12700" cap="flat" cmpd="sng" algn="ctr">
                      <a:noFill/>
                      <a:prstDash val="solid"/>
                    </a:lnB>
                    <a:noFill/>
                  </a:tcPr>
                </a:tc>
                <a:tc>
                  <a:txBody>
                    <a:bodyPr/>
                    <a:lstStyle/>
                    <a:p>
                      <a:r>
                        <a:rPr lang="en-PH" sz="1000" cap="none" spc="0">
                          <a:solidFill>
                            <a:schemeClr val="tx1"/>
                          </a:solidFill>
                        </a:rPr>
                        <a:t>CURRENT</a:t>
                      </a:r>
                    </a:p>
                  </a:txBody>
                  <a:tcPr marL="10917" marR="10917" marT="35485" marB="35485"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r>
                        <a:rPr lang="en-US" sz="1000" cap="none" spc="0">
                          <a:solidFill>
                            <a:schemeClr val="tx1"/>
                          </a:solidFill>
                        </a:rPr>
                        <a:t>in Amps * 100, eg. 9A is 900</a:t>
                      </a:r>
                    </a:p>
                  </a:txBody>
                  <a:tcPr marL="10917" marR="10917" marT="35485" marB="35485" anchor="ctr">
                    <a:lnL w="12700" cmpd="sng">
                      <a:noFill/>
                      <a:prstDash val="solid"/>
                    </a:lnL>
                    <a:lnR w="28575" cap="flat" cmpd="sng" algn="ctr">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2504096314"/>
                  </a:ext>
                </a:extLst>
              </a:tr>
              <a:tr h="192636">
                <a:tc>
                  <a:txBody>
                    <a:bodyPr/>
                    <a:lstStyle/>
                    <a:p>
                      <a:r>
                        <a:rPr lang="en-PH" sz="1000" cap="none" spc="0">
                          <a:solidFill>
                            <a:schemeClr val="tx1"/>
                          </a:solidFill>
                        </a:rPr>
                        <a:t>7</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MAH_DRAWN</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in mAh</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1359325166"/>
                  </a:ext>
                </a:extLst>
              </a:tr>
              <a:tr h="209533">
                <a:tc>
                  <a:txBody>
                    <a:bodyPr/>
                    <a:lstStyle/>
                    <a:p>
                      <a:r>
                        <a:rPr lang="en-PH" sz="1000" cap="none" spc="0">
                          <a:solidFill>
                            <a:schemeClr val="tx1"/>
                          </a:solidFill>
                        </a:rPr>
                        <a:t>8</a:t>
                      </a:r>
                    </a:p>
                  </a:txBody>
                  <a:tcPr marL="10917" marR="10917" marT="35485" marB="35485" anchor="ctr">
                    <a:lnL w="28575" cap="flat" cmpd="sng" algn="ctr">
                      <a:noFill/>
                      <a:prstDash val="solid"/>
                    </a:lnL>
                    <a:lnR w="12700" cmpd="sng">
                      <a:noFill/>
                      <a:prstDash val="solid"/>
                    </a:lnR>
                    <a:lnT w="12700" cmpd="sng">
                      <a:noFill/>
                      <a:prstDash val="solid"/>
                    </a:lnT>
                    <a:lnB w="12700" cap="flat" cmpd="sng" algn="ctr">
                      <a:noFill/>
                      <a:prstDash val="solid"/>
                    </a:lnB>
                    <a:noFill/>
                  </a:tcPr>
                </a:tc>
                <a:tc>
                  <a:txBody>
                    <a:bodyPr/>
                    <a:lstStyle/>
                    <a:p>
                      <a:r>
                        <a:rPr lang="en-PH" sz="1000" cap="none" spc="0">
                          <a:solidFill>
                            <a:schemeClr val="tx1"/>
                          </a:solidFill>
                        </a:rPr>
                        <a:t>GPS_SATS</a:t>
                      </a:r>
                    </a:p>
                  </a:txBody>
                  <a:tcPr marL="10917" marR="10917" marT="35485" marB="35485"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endParaRPr lang="en-PH" sz="1000" cap="none" spc="0">
                        <a:solidFill>
                          <a:schemeClr val="tx1"/>
                        </a:solidFill>
                      </a:endParaRPr>
                    </a:p>
                  </a:txBody>
                  <a:tcPr marL="10917" marR="10917" marT="35485" marB="35485" anchor="ctr">
                    <a:lnL w="12700" cmpd="sng">
                      <a:noFill/>
                      <a:prstDash val="solid"/>
                    </a:lnL>
                    <a:lnR w="28575" cap="flat" cmpd="sng" algn="ctr">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3747761446"/>
                  </a:ext>
                </a:extLst>
              </a:tr>
              <a:tr h="192636">
                <a:tc>
                  <a:txBody>
                    <a:bodyPr/>
                    <a:lstStyle/>
                    <a:p>
                      <a:r>
                        <a:rPr lang="en-PH" sz="1000" cap="none" spc="0">
                          <a:solidFill>
                            <a:schemeClr val="tx1"/>
                          </a:solidFill>
                        </a:rPr>
                        <a:t>9</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GROUD_SPEED</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in cm/s</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444149842"/>
                  </a:ext>
                </a:extLst>
              </a:tr>
              <a:tr h="209533">
                <a:tc>
                  <a:txBody>
                    <a:bodyPr/>
                    <a:lstStyle/>
                    <a:p>
                      <a:r>
                        <a:rPr lang="en-PH" sz="1000" cap="none" spc="0">
                          <a:solidFill>
                            <a:schemeClr val="tx1"/>
                          </a:solidFill>
                        </a:rPr>
                        <a:t>10</a:t>
                      </a:r>
                    </a:p>
                  </a:txBody>
                  <a:tcPr marL="10917" marR="10917" marT="35485" marB="35485" anchor="ctr">
                    <a:lnL w="28575" cap="flat" cmpd="sng" algn="ctr">
                      <a:noFill/>
                      <a:prstDash val="solid"/>
                    </a:lnL>
                    <a:lnR w="12700" cmpd="sng">
                      <a:noFill/>
                      <a:prstDash val="solid"/>
                    </a:lnR>
                    <a:lnT w="12700" cmpd="sng">
                      <a:noFill/>
                      <a:prstDash val="solid"/>
                    </a:lnT>
                    <a:lnB w="12700" cap="flat" cmpd="sng" algn="ctr">
                      <a:noFill/>
                      <a:prstDash val="solid"/>
                    </a:lnB>
                    <a:noFill/>
                  </a:tcPr>
                </a:tc>
                <a:tc>
                  <a:txBody>
                    <a:bodyPr/>
                    <a:lstStyle/>
                    <a:p>
                      <a:r>
                        <a:rPr lang="en-PH" sz="1000" cap="none" spc="0">
                          <a:solidFill>
                            <a:schemeClr val="tx1"/>
                          </a:solidFill>
                        </a:rPr>
                        <a:t>3D_SPEED</a:t>
                      </a:r>
                    </a:p>
                  </a:txBody>
                  <a:tcPr marL="10917" marR="10917" marT="35485" marB="35485"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r>
                        <a:rPr lang="en-PH" sz="1000" cap="none" spc="0">
                          <a:solidFill>
                            <a:schemeClr val="tx1"/>
                          </a:solidFill>
                        </a:rPr>
                        <a:t>in cm/s</a:t>
                      </a:r>
                    </a:p>
                  </a:txBody>
                  <a:tcPr marL="10917" marR="10917" marT="35485" marB="35485" anchor="ctr">
                    <a:lnL w="12700" cmpd="sng">
                      <a:noFill/>
                      <a:prstDash val="solid"/>
                    </a:lnL>
                    <a:lnR w="28575" cap="flat" cmpd="sng" algn="ctr">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1971411432"/>
                  </a:ext>
                </a:extLst>
              </a:tr>
              <a:tr h="192636">
                <a:tc>
                  <a:txBody>
                    <a:bodyPr/>
                    <a:lstStyle/>
                    <a:p>
                      <a:r>
                        <a:rPr lang="en-PH" sz="1000" cap="none" spc="0">
                          <a:solidFill>
                            <a:schemeClr val="tx1"/>
                          </a:solidFill>
                        </a:rPr>
                        <a:t>11</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AIR_SPEED</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in cm/s</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3189322285"/>
                  </a:ext>
                </a:extLst>
              </a:tr>
              <a:tr h="209533">
                <a:tc>
                  <a:txBody>
                    <a:bodyPr/>
                    <a:lstStyle/>
                    <a:p>
                      <a:r>
                        <a:rPr lang="en-PH" sz="1000" cap="none" spc="0">
                          <a:solidFill>
                            <a:schemeClr val="tx1"/>
                          </a:solidFill>
                        </a:rPr>
                        <a:t>12</a:t>
                      </a:r>
                    </a:p>
                  </a:txBody>
                  <a:tcPr marL="10917" marR="10917" marT="35485" marB="35485" anchor="ctr">
                    <a:lnL w="28575" cap="flat" cmpd="sng" algn="ctr">
                      <a:noFill/>
                      <a:prstDash val="solid"/>
                    </a:lnL>
                    <a:lnR w="12700" cmpd="sng">
                      <a:noFill/>
                      <a:prstDash val="solid"/>
                    </a:lnR>
                    <a:lnT w="12700" cmpd="sng">
                      <a:noFill/>
                      <a:prstDash val="solid"/>
                    </a:lnT>
                    <a:lnB w="12700" cap="flat" cmpd="sng" algn="ctr">
                      <a:noFill/>
                      <a:prstDash val="solid"/>
                    </a:lnB>
                    <a:noFill/>
                  </a:tcPr>
                </a:tc>
                <a:tc>
                  <a:txBody>
                    <a:bodyPr/>
                    <a:lstStyle/>
                    <a:p>
                      <a:r>
                        <a:rPr lang="en-PH" sz="1000" cap="none" spc="0">
                          <a:solidFill>
                            <a:schemeClr val="tx1"/>
                          </a:solidFill>
                        </a:rPr>
                        <a:t>ALTITUDE</a:t>
                      </a:r>
                    </a:p>
                  </a:txBody>
                  <a:tcPr marL="10917" marR="10917" marT="35485" marB="35485"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r>
                        <a:rPr lang="en-PH" sz="1000" cap="none" spc="0">
                          <a:solidFill>
                            <a:schemeClr val="tx1"/>
                          </a:solidFill>
                        </a:rPr>
                        <a:t>in cm</a:t>
                      </a:r>
                    </a:p>
                  </a:txBody>
                  <a:tcPr marL="10917" marR="10917" marT="35485" marB="35485" anchor="ctr">
                    <a:lnL w="12700" cmpd="sng">
                      <a:noFill/>
                      <a:prstDash val="solid"/>
                    </a:lnL>
                    <a:lnR w="28575" cap="flat" cmpd="sng" algn="ctr">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1051107541"/>
                  </a:ext>
                </a:extLst>
              </a:tr>
              <a:tr h="192636">
                <a:tc>
                  <a:txBody>
                    <a:bodyPr/>
                    <a:lstStyle/>
                    <a:p>
                      <a:r>
                        <a:rPr lang="en-PH" sz="1000" cap="none" spc="0">
                          <a:solidFill>
                            <a:schemeClr val="tx1"/>
                          </a:solidFill>
                        </a:rPr>
                        <a:t>13</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VERTICAL_SPEED</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in cm/s</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3679375829"/>
                  </a:ext>
                </a:extLst>
              </a:tr>
              <a:tr h="209533">
                <a:tc>
                  <a:txBody>
                    <a:bodyPr/>
                    <a:lstStyle/>
                    <a:p>
                      <a:r>
                        <a:rPr lang="en-PH" sz="1000" cap="none" spc="0">
                          <a:solidFill>
                            <a:schemeClr val="tx1"/>
                          </a:solidFill>
                        </a:rPr>
                        <a:t>14</a:t>
                      </a:r>
                    </a:p>
                  </a:txBody>
                  <a:tcPr marL="10917" marR="10917" marT="35485" marB="35485" anchor="ctr">
                    <a:lnL w="28575" cap="flat" cmpd="sng" algn="ctr">
                      <a:noFill/>
                      <a:prstDash val="solid"/>
                    </a:lnL>
                    <a:lnR w="12700" cmpd="sng">
                      <a:noFill/>
                      <a:prstDash val="solid"/>
                    </a:lnR>
                    <a:lnT w="12700" cmpd="sng">
                      <a:noFill/>
                      <a:prstDash val="solid"/>
                    </a:lnT>
                    <a:lnB w="12700" cap="flat" cmpd="sng" algn="ctr">
                      <a:noFill/>
                      <a:prstDash val="solid"/>
                    </a:lnB>
                    <a:noFill/>
                  </a:tcPr>
                </a:tc>
                <a:tc>
                  <a:txBody>
                    <a:bodyPr/>
                    <a:lstStyle/>
                    <a:p>
                      <a:r>
                        <a:rPr lang="en-PH" sz="1000" cap="none" spc="0">
                          <a:solidFill>
                            <a:schemeClr val="tx1"/>
                          </a:solidFill>
                        </a:rPr>
                        <a:t>TROTTLE_POS</a:t>
                      </a:r>
                    </a:p>
                  </a:txBody>
                  <a:tcPr marL="10917" marR="10917" marT="35485" marB="35485"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r>
                        <a:rPr lang="en-PH" sz="1000" cap="none" spc="0">
                          <a:solidFill>
                            <a:schemeClr val="tx1"/>
                          </a:solidFill>
                        </a:rPr>
                        <a:t>in %</a:t>
                      </a:r>
                    </a:p>
                  </a:txBody>
                  <a:tcPr marL="10917" marR="10917" marT="35485" marB="35485" anchor="ctr">
                    <a:lnL w="12700" cmpd="sng">
                      <a:noFill/>
                      <a:prstDash val="solid"/>
                    </a:lnL>
                    <a:lnR w="28575" cap="flat" cmpd="sng" algn="ctr">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90421711"/>
                  </a:ext>
                </a:extLst>
              </a:tr>
              <a:tr h="192636">
                <a:tc>
                  <a:txBody>
                    <a:bodyPr/>
                    <a:lstStyle/>
                    <a:p>
                      <a:r>
                        <a:rPr lang="en-PH" sz="1000" cap="none" spc="0">
                          <a:solidFill>
                            <a:schemeClr val="tx1"/>
                          </a:solidFill>
                        </a:rPr>
                        <a:t>15</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ATTITUDE_ROLL</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in degrees</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418998520"/>
                  </a:ext>
                </a:extLst>
              </a:tr>
              <a:tr h="209533">
                <a:tc>
                  <a:txBody>
                    <a:bodyPr/>
                    <a:lstStyle/>
                    <a:p>
                      <a:r>
                        <a:rPr lang="en-PH" sz="1000" cap="none" spc="0">
                          <a:solidFill>
                            <a:schemeClr val="tx1"/>
                          </a:solidFill>
                        </a:rPr>
                        <a:t>16</a:t>
                      </a:r>
                    </a:p>
                  </a:txBody>
                  <a:tcPr marL="10917" marR="10917" marT="35485" marB="35485" anchor="ctr">
                    <a:lnL w="28575" cap="flat" cmpd="sng" algn="ctr">
                      <a:noFill/>
                      <a:prstDash val="solid"/>
                    </a:lnL>
                    <a:lnR w="12700" cmpd="sng">
                      <a:noFill/>
                      <a:prstDash val="solid"/>
                    </a:lnR>
                    <a:lnT w="12700" cmpd="sng">
                      <a:noFill/>
                      <a:prstDash val="solid"/>
                    </a:lnT>
                    <a:lnB w="12700" cap="flat" cmpd="sng" algn="ctr">
                      <a:noFill/>
                      <a:prstDash val="solid"/>
                    </a:lnB>
                    <a:noFill/>
                  </a:tcPr>
                </a:tc>
                <a:tc>
                  <a:txBody>
                    <a:bodyPr/>
                    <a:lstStyle/>
                    <a:p>
                      <a:r>
                        <a:rPr lang="en-PH" sz="1000" cap="none" spc="0">
                          <a:solidFill>
                            <a:schemeClr val="tx1"/>
                          </a:solidFill>
                        </a:rPr>
                        <a:t>ATTITUDE_PITCH</a:t>
                      </a:r>
                    </a:p>
                  </a:txBody>
                  <a:tcPr marL="10917" marR="10917" marT="35485" marB="35485"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r>
                        <a:rPr lang="en-PH" sz="1000" cap="none" spc="0">
                          <a:solidFill>
                            <a:schemeClr val="tx1"/>
                          </a:solidFill>
                        </a:rPr>
                        <a:t>in degrees</a:t>
                      </a:r>
                    </a:p>
                  </a:txBody>
                  <a:tcPr marL="10917" marR="10917" marT="35485" marB="35485" anchor="ctr">
                    <a:lnL w="12700" cmpd="sng">
                      <a:noFill/>
                      <a:prstDash val="solid"/>
                    </a:lnL>
                    <a:lnR w="28575" cap="flat" cmpd="sng" algn="ctr">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1683211747"/>
                  </a:ext>
                </a:extLst>
              </a:tr>
              <a:tr h="192636">
                <a:tc>
                  <a:txBody>
                    <a:bodyPr/>
                    <a:lstStyle/>
                    <a:p>
                      <a:r>
                        <a:rPr lang="en-PH" sz="1000" cap="none" spc="0">
                          <a:solidFill>
                            <a:schemeClr val="tx1"/>
                          </a:solidFill>
                        </a:rPr>
                        <a:t>17</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IS_ARMED</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boolean 0/1</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2480908269"/>
                  </a:ext>
                </a:extLst>
              </a:tr>
              <a:tr h="209533">
                <a:tc>
                  <a:txBody>
                    <a:bodyPr/>
                    <a:lstStyle/>
                    <a:p>
                      <a:r>
                        <a:rPr lang="en-PH" sz="1000" cap="none" spc="0">
                          <a:solidFill>
                            <a:schemeClr val="tx1"/>
                          </a:solidFill>
                        </a:rPr>
                        <a:t>18</a:t>
                      </a:r>
                    </a:p>
                  </a:txBody>
                  <a:tcPr marL="10917" marR="10917" marT="35485" marB="35485" anchor="ctr">
                    <a:lnL w="28575" cap="flat" cmpd="sng" algn="ctr">
                      <a:noFill/>
                      <a:prstDash val="solid"/>
                    </a:lnL>
                    <a:lnR w="12700" cmpd="sng">
                      <a:noFill/>
                      <a:prstDash val="solid"/>
                    </a:lnR>
                    <a:lnT w="12700" cmpd="sng">
                      <a:noFill/>
                      <a:prstDash val="solid"/>
                    </a:lnT>
                    <a:lnB w="12700" cap="flat" cmpd="sng" algn="ctr">
                      <a:noFill/>
                      <a:prstDash val="solid"/>
                    </a:lnB>
                    <a:noFill/>
                  </a:tcPr>
                </a:tc>
                <a:tc>
                  <a:txBody>
                    <a:bodyPr/>
                    <a:lstStyle/>
                    <a:p>
                      <a:r>
                        <a:rPr lang="en-PH" sz="1000" cap="none" spc="0">
                          <a:solidFill>
                            <a:schemeClr val="tx1"/>
                          </a:solidFill>
                        </a:rPr>
                        <a:t>IS_AUTOLAUNCH</a:t>
                      </a:r>
                    </a:p>
                  </a:txBody>
                  <a:tcPr marL="10917" marR="10917" marT="35485" marB="35485"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r>
                        <a:rPr lang="en-PH" sz="1000" cap="none" spc="0">
                          <a:solidFill>
                            <a:schemeClr val="tx1"/>
                          </a:solidFill>
                        </a:rPr>
                        <a:t>boolean 0/1</a:t>
                      </a:r>
                    </a:p>
                  </a:txBody>
                  <a:tcPr marL="10917" marR="10917" marT="35485" marB="35485" anchor="ctr">
                    <a:lnL w="12700" cmpd="sng">
                      <a:noFill/>
                      <a:prstDash val="solid"/>
                    </a:lnL>
                    <a:lnR w="28575" cap="flat" cmpd="sng" algn="ctr">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2655688418"/>
                  </a:ext>
                </a:extLst>
              </a:tr>
              <a:tr h="192636">
                <a:tc>
                  <a:txBody>
                    <a:bodyPr/>
                    <a:lstStyle/>
                    <a:p>
                      <a:r>
                        <a:rPr lang="en-PH" sz="1000" cap="none" spc="0">
                          <a:solidFill>
                            <a:schemeClr val="tx1"/>
                          </a:solidFill>
                        </a:rPr>
                        <a:t>19</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IS_ALTITUDE_CONTROL</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r>
                        <a:rPr lang="en-PH" sz="1000" cap="none" spc="0">
                          <a:solidFill>
                            <a:schemeClr val="tx1"/>
                          </a:solidFill>
                        </a:rPr>
                        <a:t>boolean 0/1</a:t>
                      </a:r>
                    </a:p>
                  </a:txBody>
                  <a:tcPr marL="10917" marR="10917" marT="35485" marB="354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4269765501"/>
                  </a:ext>
                </a:extLst>
              </a:tr>
              <a:tr h="209533">
                <a:tc>
                  <a:txBody>
                    <a:bodyPr/>
                    <a:lstStyle/>
                    <a:p>
                      <a:r>
                        <a:rPr lang="en-PH" sz="1000" cap="none" spc="0">
                          <a:solidFill>
                            <a:schemeClr val="tx1"/>
                          </a:solidFill>
                        </a:rPr>
                        <a:t>20</a:t>
                      </a:r>
                    </a:p>
                  </a:txBody>
                  <a:tcPr marL="10917" marR="10917" marT="35485" marB="35485" anchor="ctr">
                    <a:lnL w="28575" cap="flat" cmpd="sng" algn="ctr">
                      <a:noFill/>
                      <a:prstDash val="solid"/>
                    </a:lnL>
                    <a:lnR w="12700" cmpd="sng">
                      <a:noFill/>
                      <a:prstDash val="solid"/>
                    </a:lnR>
                    <a:lnT w="12700" cmpd="sng">
                      <a:noFill/>
                      <a:prstDash val="solid"/>
                    </a:lnT>
                    <a:lnB w="28575" cap="flat" cmpd="sng" algn="ctr">
                      <a:noFill/>
                      <a:prstDash val="solid"/>
                    </a:lnB>
                    <a:noFill/>
                  </a:tcPr>
                </a:tc>
                <a:tc>
                  <a:txBody>
                    <a:bodyPr/>
                    <a:lstStyle/>
                    <a:p>
                      <a:r>
                        <a:rPr lang="en-PH" sz="1000" cap="none" spc="0">
                          <a:solidFill>
                            <a:schemeClr val="tx1"/>
                          </a:solidFill>
                        </a:rPr>
                        <a:t>IS_POSITION_CONTROL</a:t>
                      </a:r>
                    </a:p>
                  </a:txBody>
                  <a:tcPr marL="10917" marR="10917" marT="35485" marB="35485" anchor="ctr">
                    <a:lnL w="12700" cmpd="sng">
                      <a:noFill/>
                      <a:prstDash val="solid"/>
                    </a:lnL>
                    <a:lnR w="12700" cmpd="sng">
                      <a:noFill/>
                      <a:prstDash val="solid"/>
                    </a:lnR>
                    <a:lnT w="12700" cmpd="sng">
                      <a:noFill/>
                      <a:prstDash val="solid"/>
                    </a:lnT>
                    <a:lnB w="28575" cap="flat" cmpd="sng" algn="ctr">
                      <a:noFill/>
                      <a:prstDash val="solid"/>
                    </a:lnB>
                    <a:noFill/>
                  </a:tcPr>
                </a:tc>
                <a:tc>
                  <a:txBody>
                    <a:bodyPr/>
                    <a:lstStyle/>
                    <a:p>
                      <a:r>
                        <a:rPr lang="en-PH" sz="1000" cap="none" spc="0" dirty="0" err="1">
                          <a:solidFill>
                            <a:schemeClr val="tx1"/>
                          </a:solidFill>
                        </a:rPr>
                        <a:t>boolean</a:t>
                      </a:r>
                      <a:r>
                        <a:rPr lang="en-PH" sz="1000" cap="none" spc="0" dirty="0">
                          <a:solidFill>
                            <a:schemeClr val="tx1"/>
                          </a:solidFill>
                        </a:rPr>
                        <a:t> 0/1</a:t>
                      </a:r>
                    </a:p>
                  </a:txBody>
                  <a:tcPr marL="10917" marR="10917" marT="35485" marB="35485" anchor="ctr">
                    <a:lnL w="12700" cmpd="sng">
                      <a:noFill/>
                      <a:prstDash val="solid"/>
                    </a:lnL>
                    <a:lnR w="28575" cap="flat" cmpd="sng" algn="ctr">
                      <a:noFill/>
                      <a:prstDash val="solid"/>
                    </a:lnR>
                    <a:lnT w="12700" cmpd="sng">
                      <a:noFill/>
                      <a:prstDash val="solid"/>
                    </a:lnT>
                    <a:lnB w="28575" cap="flat" cmpd="sng" algn="ctr">
                      <a:noFill/>
                      <a:prstDash val="solid"/>
                    </a:lnB>
                    <a:noFill/>
                  </a:tcPr>
                </a:tc>
                <a:extLst>
                  <a:ext uri="{0D108BD9-81ED-4DB2-BD59-A6C34878D82A}">
                    <a16:rowId xmlns:a16="http://schemas.microsoft.com/office/drawing/2014/main" val="3561946425"/>
                  </a:ext>
                </a:extLst>
              </a:tr>
            </a:tbl>
          </a:graphicData>
        </a:graphic>
      </p:graphicFrame>
      <p:grpSp>
        <p:nvGrpSpPr>
          <p:cNvPr id="4" name="Group 3">
            <a:extLst>
              <a:ext uri="{FF2B5EF4-FFF2-40B4-BE49-F238E27FC236}">
                <a16:creationId xmlns:a16="http://schemas.microsoft.com/office/drawing/2014/main" id="{C0356BC8-02FA-4DCF-9912-F4FDA87FC7BA}"/>
              </a:ext>
            </a:extLst>
          </p:cNvPr>
          <p:cNvGrpSpPr/>
          <p:nvPr/>
        </p:nvGrpSpPr>
        <p:grpSpPr>
          <a:xfrm>
            <a:off x="337184" y="394865"/>
            <a:ext cx="11517633" cy="581870"/>
            <a:chOff x="0" y="0"/>
            <a:chExt cx="4550176" cy="229875"/>
          </a:xfrm>
          <a:solidFill>
            <a:srgbClr val="00B0F0"/>
          </a:solidFill>
        </p:grpSpPr>
        <p:sp>
          <p:nvSpPr>
            <p:cNvPr id="5" name="Freeform 6">
              <a:extLst>
                <a:ext uri="{FF2B5EF4-FFF2-40B4-BE49-F238E27FC236}">
                  <a16:creationId xmlns:a16="http://schemas.microsoft.com/office/drawing/2014/main" id="{18624D47-C4B8-40B2-9E6D-3738E1F96F56}"/>
                </a:ext>
              </a:extLst>
            </p:cNvPr>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6" name="TextBox 5">
              <a:extLst>
                <a:ext uri="{FF2B5EF4-FFF2-40B4-BE49-F238E27FC236}">
                  <a16:creationId xmlns:a16="http://schemas.microsoft.com/office/drawing/2014/main" id="{C6EDECF4-DBE1-4F6D-AD80-57B821CD8E17}"/>
                </a:ext>
              </a:extLst>
            </p:cNvPr>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7" name="TextBox 6">
            <a:extLst>
              <a:ext uri="{FF2B5EF4-FFF2-40B4-BE49-F238E27FC236}">
                <a16:creationId xmlns:a16="http://schemas.microsoft.com/office/drawing/2014/main" id="{86ABA1E7-2415-4D15-A59E-ED7F62421BD2}"/>
              </a:ext>
            </a:extLst>
          </p:cNvPr>
          <p:cNvSpPr txBox="1"/>
          <p:nvPr/>
        </p:nvSpPr>
        <p:spPr>
          <a:xfrm>
            <a:off x="2717760" y="455718"/>
            <a:ext cx="6756481" cy="350802"/>
          </a:xfrm>
          <a:prstGeom prst="rect">
            <a:avLst/>
          </a:prstGeom>
        </p:spPr>
        <p:txBody>
          <a:bodyPr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FLIGHT</a:t>
            </a:r>
          </a:p>
        </p:txBody>
      </p:sp>
    </p:spTree>
    <p:extLst>
      <p:ext uri="{BB962C8B-B14F-4D97-AF65-F5344CB8AC3E}">
        <p14:creationId xmlns:p14="http://schemas.microsoft.com/office/powerpoint/2010/main" val="1471359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85821D2-C399-4FCC-9667-C86BEAB69BDC}"/>
              </a:ext>
            </a:extLst>
          </p:cNvPr>
          <p:cNvGraphicFramePr>
            <a:graphicFrameLocks noGrp="1"/>
          </p:cNvGraphicFramePr>
          <p:nvPr>
            <p:extLst>
              <p:ext uri="{D42A27DB-BD31-4B8C-83A1-F6EECF244321}">
                <p14:modId xmlns:p14="http://schemas.microsoft.com/office/powerpoint/2010/main" val="1700593881"/>
              </p:ext>
            </p:extLst>
          </p:nvPr>
        </p:nvGraphicFramePr>
        <p:xfrm>
          <a:off x="646546" y="1128639"/>
          <a:ext cx="10898907" cy="4940029"/>
        </p:xfrm>
        <a:graphic>
          <a:graphicData uri="http://schemas.openxmlformats.org/drawingml/2006/table">
            <a:tbl>
              <a:tblPr firstRow="1" bandRow="1">
                <a:noFill/>
                <a:tableStyleId>{2D5ABB26-0587-4C30-8999-92F81FD0307C}</a:tableStyleId>
              </a:tblPr>
              <a:tblGrid>
                <a:gridCol w="1496997">
                  <a:extLst>
                    <a:ext uri="{9D8B030D-6E8A-4147-A177-3AD203B41FA5}">
                      <a16:colId xmlns:a16="http://schemas.microsoft.com/office/drawing/2014/main" val="3414297076"/>
                    </a:ext>
                  </a:extLst>
                </a:gridCol>
                <a:gridCol w="2703040">
                  <a:extLst>
                    <a:ext uri="{9D8B030D-6E8A-4147-A177-3AD203B41FA5}">
                      <a16:colId xmlns:a16="http://schemas.microsoft.com/office/drawing/2014/main" val="249838129"/>
                    </a:ext>
                  </a:extLst>
                </a:gridCol>
                <a:gridCol w="6698870">
                  <a:extLst>
                    <a:ext uri="{9D8B030D-6E8A-4147-A177-3AD203B41FA5}">
                      <a16:colId xmlns:a16="http://schemas.microsoft.com/office/drawing/2014/main" val="2738204366"/>
                    </a:ext>
                  </a:extLst>
                </a:gridCol>
              </a:tblGrid>
              <a:tr h="200930">
                <a:tc>
                  <a:txBody>
                    <a:bodyPr/>
                    <a:lstStyle/>
                    <a:p>
                      <a:r>
                        <a:rPr lang="en-PH" sz="1000" b="1" cap="none" spc="0" dirty="0">
                          <a:solidFill>
                            <a:schemeClr val="tx1">
                              <a:lumMod val="75000"/>
                              <a:lumOff val="25000"/>
                            </a:schemeClr>
                          </a:solidFill>
                        </a:rPr>
                        <a:t>Operand Value</a:t>
                      </a:r>
                    </a:p>
                  </a:txBody>
                  <a:tcPr marL="82012" marR="9161" marT="41006" marB="41006" anchor="ctr">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r>
                        <a:rPr lang="en-PH" sz="1000" b="1" cap="none" spc="0">
                          <a:solidFill>
                            <a:schemeClr val="tx1">
                              <a:lumMod val="75000"/>
                              <a:lumOff val="25000"/>
                            </a:schemeClr>
                          </a:solidFill>
                        </a:rPr>
                        <a:t>Name</a:t>
                      </a:r>
                    </a:p>
                  </a:txBody>
                  <a:tcPr marL="82012" marR="9161" marT="41006" marB="41006" anchor="ctr">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r>
                        <a:rPr lang="en-PH" sz="1000" b="1" cap="none" spc="0">
                          <a:solidFill>
                            <a:schemeClr val="tx1">
                              <a:lumMod val="75000"/>
                              <a:lumOff val="25000"/>
                            </a:schemeClr>
                          </a:solidFill>
                        </a:rPr>
                        <a:t>Notes</a:t>
                      </a:r>
                    </a:p>
                  </a:txBody>
                  <a:tcPr marL="82012" marR="9161" marT="41006" marB="41006" anchor="ctr">
                    <a:lnL w="12700" cmpd="sng">
                      <a:noFill/>
                      <a:prstDash val="solid"/>
                    </a:lnL>
                    <a:lnR w="12700" cmpd="sng">
                      <a:noFill/>
                      <a:prstDash val="solid"/>
                    </a:lnR>
                    <a:lnT w="12700" cmpd="sng">
                      <a:noFill/>
                      <a:prstDash val="solid"/>
                    </a:lnT>
                    <a:lnB w="9525" cap="flat" cmpd="sng" algn="ctr">
                      <a:solidFill>
                        <a:srgbClr val="D8DCDC"/>
                      </a:solidFill>
                      <a:prstDash val="solid"/>
                    </a:lnB>
                    <a:noFill/>
                  </a:tcPr>
                </a:tc>
                <a:extLst>
                  <a:ext uri="{0D108BD9-81ED-4DB2-BD59-A6C34878D82A}">
                    <a16:rowId xmlns:a16="http://schemas.microsoft.com/office/drawing/2014/main" val="1561785209"/>
                  </a:ext>
                </a:extLst>
              </a:tr>
              <a:tr h="200930">
                <a:tc>
                  <a:txBody>
                    <a:bodyPr/>
                    <a:lstStyle/>
                    <a:p>
                      <a:r>
                        <a:rPr lang="en-PH" sz="1000">
                          <a:solidFill>
                            <a:schemeClr val="tx1">
                              <a:lumMod val="75000"/>
                              <a:lumOff val="25000"/>
                            </a:schemeClr>
                          </a:solidFill>
                        </a:rPr>
                        <a:t>21</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PH" sz="1000">
                          <a:solidFill>
                            <a:schemeClr val="tx1">
                              <a:lumMod val="75000"/>
                              <a:lumOff val="25000"/>
                            </a:schemeClr>
                          </a:solidFill>
                        </a:rPr>
                        <a:t>IS_EMERGENCY_LANDING</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PH" sz="1000" err="1">
                          <a:solidFill>
                            <a:schemeClr val="tx1">
                              <a:lumMod val="75000"/>
                              <a:lumOff val="25000"/>
                            </a:schemeClr>
                          </a:solidFill>
                        </a:rPr>
                        <a:t>boolean</a:t>
                      </a:r>
                      <a:r>
                        <a:rPr lang="en-PH" sz="1000">
                          <a:solidFill>
                            <a:schemeClr val="tx1">
                              <a:lumMod val="75000"/>
                              <a:lumOff val="25000"/>
                            </a:schemeClr>
                          </a:solidFill>
                        </a:rPr>
                        <a:t> 0/1</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2381311153"/>
                  </a:ext>
                </a:extLst>
              </a:tr>
              <a:tr h="200930">
                <a:tc>
                  <a:txBody>
                    <a:bodyPr/>
                    <a:lstStyle/>
                    <a:p>
                      <a:r>
                        <a:rPr lang="en-PH" sz="1000">
                          <a:solidFill>
                            <a:schemeClr val="tx1">
                              <a:lumMod val="75000"/>
                              <a:lumOff val="25000"/>
                            </a:schemeClr>
                          </a:solidFill>
                        </a:rPr>
                        <a:t>22</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r>
                        <a:rPr lang="en-PH" sz="1000">
                          <a:solidFill>
                            <a:schemeClr val="tx1">
                              <a:lumMod val="75000"/>
                              <a:lumOff val="25000"/>
                            </a:schemeClr>
                          </a:solidFill>
                        </a:rPr>
                        <a:t>IS_RTH</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r>
                        <a:rPr lang="en-PH" sz="1000" err="1">
                          <a:solidFill>
                            <a:schemeClr val="tx1">
                              <a:lumMod val="75000"/>
                              <a:lumOff val="25000"/>
                            </a:schemeClr>
                          </a:solidFill>
                        </a:rPr>
                        <a:t>boolean</a:t>
                      </a:r>
                      <a:r>
                        <a:rPr lang="en-PH" sz="1000">
                          <a:solidFill>
                            <a:schemeClr val="tx1">
                              <a:lumMod val="75000"/>
                              <a:lumOff val="25000"/>
                            </a:schemeClr>
                          </a:solidFill>
                        </a:rPr>
                        <a:t> 0/1</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321920320"/>
                  </a:ext>
                </a:extLst>
              </a:tr>
              <a:tr h="200930">
                <a:tc>
                  <a:txBody>
                    <a:bodyPr/>
                    <a:lstStyle/>
                    <a:p>
                      <a:r>
                        <a:rPr lang="en-PH" sz="1000">
                          <a:solidFill>
                            <a:schemeClr val="tx1">
                              <a:lumMod val="75000"/>
                              <a:lumOff val="25000"/>
                            </a:schemeClr>
                          </a:solidFill>
                        </a:rPr>
                        <a:t>23</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PH" sz="1000">
                          <a:solidFill>
                            <a:schemeClr val="tx1">
                              <a:lumMod val="75000"/>
                              <a:lumOff val="25000"/>
                            </a:schemeClr>
                          </a:solidFill>
                        </a:rPr>
                        <a:t>IS_WP</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PH" sz="1000">
                          <a:solidFill>
                            <a:schemeClr val="tx1">
                              <a:lumMod val="75000"/>
                              <a:lumOff val="25000"/>
                            </a:schemeClr>
                          </a:solidFill>
                        </a:rPr>
                        <a:t>boolean 0/1</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3832099730"/>
                  </a:ext>
                </a:extLst>
              </a:tr>
              <a:tr h="200930">
                <a:tc>
                  <a:txBody>
                    <a:bodyPr/>
                    <a:lstStyle/>
                    <a:p>
                      <a:r>
                        <a:rPr lang="en-PH" sz="1000">
                          <a:solidFill>
                            <a:schemeClr val="tx1">
                              <a:lumMod val="75000"/>
                              <a:lumOff val="25000"/>
                            </a:schemeClr>
                          </a:solidFill>
                        </a:rPr>
                        <a:t>24</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r>
                        <a:rPr lang="en-PH" sz="1000">
                          <a:solidFill>
                            <a:schemeClr val="tx1">
                              <a:lumMod val="75000"/>
                              <a:lumOff val="25000"/>
                            </a:schemeClr>
                          </a:solidFill>
                        </a:rPr>
                        <a:t>IS_LANDING</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r>
                        <a:rPr lang="en-PH" sz="1000">
                          <a:solidFill>
                            <a:schemeClr val="tx1">
                              <a:lumMod val="75000"/>
                              <a:lumOff val="25000"/>
                            </a:schemeClr>
                          </a:solidFill>
                        </a:rPr>
                        <a:t>boolean 0/1</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2025281012"/>
                  </a:ext>
                </a:extLst>
              </a:tr>
              <a:tr h="200930">
                <a:tc>
                  <a:txBody>
                    <a:bodyPr/>
                    <a:lstStyle/>
                    <a:p>
                      <a:r>
                        <a:rPr lang="en-PH" sz="1000">
                          <a:solidFill>
                            <a:schemeClr val="tx1">
                              <a:lumMod val="75000"/>
                              <a:lumOff val="25000"/>
                            </a:schemeClr>
                          </a:solidFill>
                        </a:rPr>
                        <a:t>25</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PH" sz="1000">
                          <a:solidFill>
                            <a:schemeClr val="tx1">
                              <a:lumMod val="75000"/>
                              <a:lumOff val="25000"/>
                            </a:schemeClr>
                          </a:solidFill>
                        </a:rPr>
                        <a:t>IS_FAILSAFE</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PH" sz="1000">
                          <a:solidFill>
                            <a:schemeClr val="tx1">
                              <a:lumMod val="75000"/>
                              <a:lumOff val="25000"/>
                            </a:schemeClr>
                          </a:solidFill>
                        </a:rPr>
                        <a:t>boolean 0/1</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1661633353"/>
                  </a:ext>
                </a:extLst>
              </a:tr>
              <a:tr h="200930">
                <a:tc>
                  <a:txBody>
                    <a:bodyPr/>
                    <a:lstStyle/>
                    <a:p>
                      <a:r>
                        <a:rPr lang="en-PH" sz="1000">
                          <a:solidFill>
                            <a:schemeClr val="tx1">
                              <a:lumMod val="75000"/>
                              <a:lumOff val="25000"/>
                            </a:schemeClr>
                          </a:solidFill>
                        </a:rPr>
                        <a:t>26</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r>
                        <a:rPr lang="en-PH" sz="1000">
                          <a:solidFill>
                            <a:schemeClr val="tx1">
                              <a:lumMod val="75000"/>
                              <a:lumOff val="25000"/>
                            </a:schemeClr>
                          </a:solidFill>
                        </a:rPr>
                        <a:t>STABILIZED_ROLL</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r>
                        <a:rPr lang="en-US" sz="1000">
                          <a:solidFill>
                            <a:schemeClr val="tx1">
                              <a:lumMod val="75000"/>
                              <a:lumOff val="25000"/>
                            </a:schemeClr>
                          </a:solidFill>
                        </a:rPr>
                        <a:t>Roll PID controller output [-500:500]</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1384572815"/>
                  </a:ext>
                </a:extLst>
              </a:tr>
              <a:tr h="200930">
                <a:tc>
                  <a:txBody>
                    <a:bodyPr/>
                    <a:lstStyle/>
                    <a:p>
                      <a:r>
                        <a:rPr lang="en-PH" sz="1000">
                          <a:solidFill>
                            <a:schemeClr val="tx1">
                              <a:lumMod val="75000"/>
                              <a:lumOff val="25000"/>
                            </a:schemeClr>
                          </a:solidFill>
                        </a:rPr>
                        <a:t>27</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PH" sz="1000">
                          <a:solidFill>
                            <a:schemeClr val="tx1">
                              <a:lumMod val="75000"/>
                              <a:lumOff val="25000"/>
                            </a:schemeClr>
                          </a:solidFill>
                        </a:rPr>
                        <a:t>STABILIZED_PITCH</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US" sz="1000">
                          <a:solidFill>
                            <a:schemeClr val="tx1">
                              <a:lumMod val="75000"/>
                              <a:lumOff val="25000"/>
                            </a:schemeClr>
                          </a:solidFill>
                        </a:rPr>
                        <a:t>Pitch PID controller output [-500:500]</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2734490582"/>
                  </a:ext>
                </a:extLst>
              </a:tr>
              <a:tr h="200930">
                <a:tc>
                  <a:txBody>
                    <a:bodyPr/>
                    <a:lstStyle/>
                    <a:p>
                      <a:r>
                        <a:rPr lang="en-PH" sz="1000">
                          <a:solidFill>
                            <a:schemeClr val="tx1">
                              <a:lumMod val="75000"/>
                              <a:lumOff val="25000"/>
                            </a:schemeClr>
                          </a:solidFill>
                        </a:rPr>
                        <a:t>28</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r>
                        <a:rPr lang="en-PH" sz="1000">
                          <a:solidFill>
                            <a:schemeClr val="tx1">
                              <a:lumMod val="75000"/>
                              <a:lumOff val="25000"/>
                            </a:schemeClr>
                          </a:solidFill>
                        </a:rPr>
                        <a:t>STABILIZED_YAW</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r>
                        <a:rPr lang="en-US" sz="1000">
                          <a:solidFill>
                            <a:schemeClr val="tx1">
                              <a:lumMod val="75000"/>
                              <a:lumOff val="25000"/>
                            </a:schemeClr>
                          </a:solidFill>
                        </a:rPr>
                        <a:t>Yaw PID controller output [-500:500]</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3454391088"/>
                  </a:ext>
                </a:extLst>
              </a:tr>
              <a:tr h="200930">
                <a:tc>
                  <a:txBody>
                    <a:bodyPr/>
                    <a:lstStyle/>
                    <a:p>
                      <a:r>
                        <a:rPr lang="en-PH" sz="1000">
                          <a:solidFill>
                            <a:schemeClr val="tx1">
                              <a:lumMod val="75000"/>
                              <a:lumOff val="25000"/>
                            </a:schemeClr>
                          </a:solidFill>
                        </a:rPr>
                        <a:t>29</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PH" sz="1000">
                          <a:solidFill>
                            <a:schemeClr val="tx1">
                              <a:lumMod val="75000"/>
                              <a:lumOff val="25000"/>
                            </a:schemeClr>
                          </a:solidFill>
                        </a:rPr>
                        <a:t>ACTIVE_WAYPOINT_INDEX</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US" sz="1000">
                          <a:solidFill>
                            <a:schemeClr val="tx1">
                              <a:lumMod val="75000"/>
                              <a:lumOff val="25000"/>
                            </a:schemeClr>
                          </a:solidFill>
                        </a:rPr>
                        <a:t>Indexed from 1. To verify WP is in progress, use IS_WP</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2143194350"/>
                  </a:ext>
                </a:extLst>
              </a:tr>
              <a:tr h="200930">
                <a:tc>
                  <a:txBody>
                    <a:bodyPr/>
                    <a:lstStyle/>
                    <a:p>
                      <a:r>
                        <a:rPr lang="en-PH" sz="1000">
                          <a:solidFill>
                            <a:schemeClr val="tx1">
                              <a:lumMod val="75000"/>
                              <a:lumOff val="25000"/>
                            </a:schemeClr>
                          </a:solidFill>
                        </a:rPr>
                        <a:t>30</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r>
                        <a:rPr lang="en-PH" sz="1000">
                          <a:solidFill>
                            <a:schemeClr val="tx1">
                              <a:lumMod val="75000"/>
                              <a:lumOff val="25000"/>
                            </a:schemeClr>
                          </a:solidFill>
                        </a:rPr>
                        <a:t>ACTIVE_WAYPOINT_ACTION</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r>
                        <a:rPr lang="en-US" sz="1000">
                          <a:solidFill>
                            <a:schemeClr val="tx1">
                              <a:lumMod val="75000"/>
                              <a:lumOff val="25000"/>
                            </a:schemeClr>
                          </a:solidFill>
                        </a:rPr>
                        <a:t>See ACTIVE_WAYPOINT_ACTION paragraph</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4164588131"/>
                  </a:ext>
                </a:extLst>
              </a:tr>
              <a:tr h="200930">
                <a:tc>
                  <a:txBody>
                    <a:bodyPr/>
                    <a:lstStyle/>
                    <a:p>
                      <a:r>
                        <a:rPr lang="en-PH" sz="1000">
                          <a:solidFill>
                            <a:schemeClr val="tx1">
                              <a:lumMod val="75000"/>
                              <a:lumOff val="25000"/>
                            </a:schemeClr>
                          </a:solidFill>
                        </a:rPr>
                        <a:t>31</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PH" sz="1000">
                          <a:solidFill>
                            <a:schemeClr val="tx1">
                              <a:lumMod val="75000"/>
                              <a:lumOff val="25000"/>
                            </a:schemeClr>
                          </a:solidFill>
                        </a:rPr>
                        <a:t>3D HOME_DISTANCE</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US" sz="1000" dirty="0">
                          <a:solidFill>
                            <a:schemeClr val="tx1">
                              <a:lumMod val="75000"/>
                              <a:lumOff val="25000"/>
                            </a:schemeClr>
                          </a:solidFill>
                        </a:rPr>
                        <a:t>in meters, calculated from HOME_DISTANCE and ALTITUDE using Pythagorean theorem</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785665925"/>
                  </a:ext>
                </a:extLst>
              </a:tr>
              <a:tr h="200930">
                <a:tc>
                  <a:txBody>
                    <a:bodyPr/>
                    <a:lstStyle/>
                    <a:p>
                      <a:r>
                        <a:rPr lang="en-PH" sz="1000">
                          <a:solidFill>
                            <a:schemeClr val="tx1">
                              <a:lumMod val="75000"/>
                              <a:lumOff val="25000"/>
                            </a:schemeClr>
                          </a:solidFill>
                        </a:rPr>
                        <a:t>32</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r>
                        <a:rPr lang="en-PH" sz="1000">
                          <a:solidFill>
                            <a:schemeClr val="tx1">
                              <a:lumMod val="75000"/>
                              <a:lumOff val="25000"/>
                            </a:schemeClr>
                          </a:solidFill>
                        </a:rPr>
                        <a:t>CROSSFIRE LQ</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r>
                        <a:rPr lang="en-US" sz="1000">
                          <a:solidFill>
                            <a:schemeClr val="tx1">
                              <a:lumMod val="75000"/>
                              <a:lumOff val="25000"/>
                            </a:schemeClr>
                          </a:solidFill>
                        </a:rPr>
                        <a:t>Crossfire Link quality as returned by the CRSF protocol</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1225895846"/>
                  </a:ext>
                </a:extLst>
              </a:tr>
              <a:tr h="200930">
                <a:tc>
                  <a:txBody>
                    <a:bodyPr/>
                    <a:lstStyle/>
                    <a:p>
                      <a:r>
                        <a:rPr lang="en-PH" sz="1000">
                          <a:solidFill>
                            <a:schemeClr val="tx1">
                              <a:lumMod val="75000"/>
                              <a:lumOff val="25000"/>
                            </a:schemeClr>
                          </a:solidFill>
                        </a:rPr>
                        <a:t>33</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PH" sz="1000">
                          <a:solidFill>
                            <a:schemeClr val="tx1">
                              <a:lumMod val="75000"/>
                              <a:lumOff val="25000"/>
                            </a:schemeClr>
                          </a:solidFill>
                        </a:rPr>
                        <a:t>CROSSFIRE SNR</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US" sz="1000">
                          <a:solidFill>
                            <a:schemeClr val="tx1">
                              <a:lumMod val="75000"/>
                              <a:lumOff val="25000"/>
                            </a:schemeClr>
                          </a:solidFill>
                        </a:rPr>
                        <a:t>Crossfire SNR as returned by the CRSF protocol</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39571707"/>
                  </a:ext>
                </a:extLst>
              </a:tr>
              <a:tr h="200930">
                <a:tc>
                  <a:txBody>
                    <a:bodyPr/>
                    <a:lstStyle/>
                    <a:p>
                      <a:r>
                        <a:rPr lang="en-PH" sz="1000">
                          <a:solidFill>
                            <a:schemeClr val="tx1">
                              <a:lumMod val="75000"/>
                              <a:lumOff val="25000"/>
                            </a:schemeClr>
                          </a:solidFill>
                        </a:rPr>
                        <a:t>34</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r>
                        <a:rPr lang="en-PH" sz="1000">
                          <a:solidFill>
                            <a:schemeClr val="tx1">
                              <a:lumMod val="75000"/>
                              <a:lumOff val="25000"/>
                            </a:schemeClr>
                          </a:solidFill>
                        </a:rPr>
                        <a:t>GPS_VALID</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r>
                        <a:rPr lang="en-US" sz="1000" err="1">
                          <a:solidFill>
                            <a:schemeClr val="tx1">
                              <a:lumMod val="75000"/>
                              <a:lumOff val="25000"/>
                            </a:schemeClr>
                          </a:solidFill>
                        </a:rPr>
                        <a:t>boolean</a:t>
                      </a:r>
                      <a:r>
                        <a:rPr lang="en-US" sz="1000">
                          <a:solidFill>
                            <a:schemeClr val="tx1">
                              <a:lumMod val="75000"/>
                              <a:lumOff val="25000"/>
                            </a:schemeClr>
                          </a:solidFill>
                        </a:rPr>
                        <a:t> 0/1. True when the GPS has a valid 3D Fix</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2856858175"/>
                  </a:ext>
                </a:extLst>
              </a:tr>
              <a:tr h="200930">
                <a:tc>
                  <a:txBody>
                    <a:bodyPr/>
                    <a:lstStyle/>
                    <a:p>
                      <a:r>
                        <a:rPr lang="en-PH" sz="1000">
                          <a:solidFill>
                            <a:schemeClr val="tx1">
                              <a:lumMod val="75000"/>
                              <a:lumOff val="25000"/>
                            </a:schemeClr>
                          </a:solidFill>
                        </a:rPr>
                        <a:t>35</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PH" sz="1000">
                          <a:solidFill>
                            <a:schemeClr val="tx1">
                              <a:lumMod val="75000"/>
                              <a:lumOff val="25000"/>
                            </a:schemeClr>
                          </a:solidFill>
                        </a:rPr>
                        <a:t>LOITER_RADIUS</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US" sz="1000">
                          <a:solidFill>
                            <a:schemeClr val="tx1">
                              <a:lumMod val="75000"/>
                              <a:lumOff val="25000"/>
                            </a:schemeClr>
                          </a:solidFill>
                        </a:rPr>
                        <a:t>The current loiter radius in cm.</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725034675"/>
                  </a:ext>
                </a:extLst>
              </a:tr>
              <a:tr h="200930">
                <a:tc>
                  <a:txBody>
                    <a:bodyPr/>
                    <a:lstStyle/>
                    <a:p>
                      <a:r>
                        <a:rPr lang="en-PH" sz="1000">
                          <a:solidFill>
                            <a:schemeClr val="tx1">
                              <a:lumMod val="75000"/>
                              <a:lumOff val="25000"/>
                            </a:schemeClr>
                          </a:solidFill>
                        </a:rPr>
                        <a:t>36</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r>
                        <a:rPr lang="en-PH" sz="1000">
                          <a:solidFill>
                            <a:schemeClr val="tx1">
                              <a:lumMod val="75000"/>
                              <a:lumOff val="25000"/>
                            </a:schemeClr>
                          </a:solidFill>
                        </a:rPr>
                        <a:t>ACTIVE_PROFILE</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r>
                        <a:rPr lang="en-US" sz="1000">
                          <a:solidFill>
                            <a:schemeClr val="tx1">
                              <a:lumMod val="75000"/>
                              <a:lumOff val="25000"/>
                            </a:schemeClr>
                          </a:solidFill>
                        </a:rPr>
                        <a:t>integer for the active config profile [1..MAX_PROFILE_COUNT]</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2056389467"/>
                  </a:ext>
                </a:extLst>
              </a:tr>
              <a:tr h="200930">
                <a:tc>
                  <a:txBody>
                    <a:bodyPr/>
                    <a:lstStyle/>
                    <a:p>
                      <a:r>
                        <a:rPr lang="en-PH" sz="1000">
                          <a:solidFill>
                            <a:schemeClr val="tx1">
                              <a:lumMod val="75000"/>
                              <a:lumOff val="25000"/>
                            </a:schemeClr>
                          </a:solidFill>
                        </a:rPr>
                        <a:t>37</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PH" sz="1000">
                          <a:solidFill>
                            <a:schemeClr val="tx1">
                              <a:lumMod val="75000"/>
                              <a:lumOff val="25000"/>
                            </a:schemeClr>
                          </a:solidFill>
                        </a:rPr>
                        <a:t>BATT_CELLS</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US" sz="1000">
                          <a:solidFill>
                            <a:schemeClr val="tx1">
                              <a:lumMod val="75000"/>
                              <a:lumOff val="25000"/>
                            </a:schemeClr>
                          </a:solidFill>
                        </a:rPr>
                        <a:t>Number of battery cells detected</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3330624067"/>
                  </a:ext>
                </a:extLst>
              </a:tr>
              <a:tr h="200930">
                <a:tc>
                  <a:txBody>
                    <a:bodyPr/>
                    <a:lstStyle/>
                    <a:p>
                      <a:r>
                        <a:rPr lang="en-PH" sz="1000">
                          <a:solidFill>
                            <a:schemeClr val="tx1">
                              <a:lumMod val="75000"/>
                              <a:lumOff val="25000"/>
                            </a:schemeClr>
                          </a:solidFill>
                        </a:rPr>
                        <a:t>38</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r>
                        <a:rPr lang="en-PH" sz="1000">
                          <a:solidFill>
                            <a:schemeClr val="tx1">
                              <a:lumMod val="75000"/>
                              <a:lumOff val="25000"/>
                            </a:schemeClr>
                          </a:solidFill>
                        </a:rPr>
                        <a:t>AGL_STATUS</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r>
                        <a:rPr lang="en-US" sz="1000" err="1">
                          <a:solidFill>
                            <a:schemeClr val="tx1">
                              <a:lumMod val="75000"/>
                              <a:lumOff val="25000"/>
                            </a:schemeClr>
                          </a:solidFill>
                        </a:rPr>
                        <a:t>boolean</a:t>
                      </a:r>
                      <a:r>
                        <a:rPr lang="en-US" sz="1000">
                          <a:solidFill>
                            <a:schemeClr val="tx1">
                              <a:lumMod val="75000"/>
                              <a:lumOff val="25000"/>
                            </a:schemeClr>
                          </a:solidFill>
                        </a:rPr>
                        <a:t> 1 when AGL can be trusted, 0 when AGL estimate can not be trusted</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745510651"/>
                  </a:ext>
                </a:extLst>
              </a:tr>
              <a:tr h="200930">
                <a:tc>
                  <a:txBody>
                    <a:bodyPr/>
                    <a:lstStyle/>
                    <a:p>
                      <a:r>
                        <a:rPr lang="en-PH" sz="1000">
                          <a:solidFill>
                            <a:schemeClr val="tx1">
                              <a:lumMod val="75000"/>
                              <a:lumOff val="25000"/>
                            </a:schemeClr>
                          </a:solidFill>
                        </a:rPr>
                        <a:t>39</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PH" sz="1000">
                          <a:solidFill>
                            <a:schemeClr val="tx1">
                              <a:lumMod val="75000"/>
                              <a:lumOff val="25000"/>
                            </a:schemeClr>
                          </a:solidFill>
                        </a:rPr>
                        <a:t>AGL</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r>
                        <a:rPr lang="en-US" sz="1000">
                          <a:solidFill>
                            <a:schemeClr val="tx1">
                              <a:lumMod val="75000"/>
                              <a:lumOff val="25000"/>
                            </a:schemeClr>
                          </a:solidFill>
                        </a:rPr>
                        <a:t>integer Above The </a:t>
                      </a:r>
                      <a:r>
                        <a:rPr lang="en-US" sz="1000" err="1">
                          <a:solidFill>
                            <a:schemeClr val="tx1">
                              <a:lumMod val="75000"/>
                              <a:lumOff val="25000"/>
                            </a:schemeClr>
                          </a:solidFill>
                        </a:rPr>
                        <a:t>Groud</a:t>
                      </a:r>
                      <a:r>
                        <a:rPr lang="en-US" sz="1000">
                          <a:solidFill>
                            <a:schemeClr val="tx1">
                              <a:lumMod val="75000"/>
                              <a:lumOff val="25000"/>
                            </a:schemeClr>
                          </a:solidFill>
                        </a:rPr>
                        <a:t> Altitude in cm</a:t>
                      </a:r>
                    </a:p>
                  </a:txBody>
                  <a:tcPr marL="82012" marR="9161" marT="41006" marB="41006"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4112245357"/>
                  </a:ext>
                </a:extLst>
              </a:tr>
              <a:tr h="251789">
                <a:tc>
                  <a:txBody>
                    <a:bodyPr/>
                    <a:lstStyle/>
                    <a:p>
                      <a:r>
                        <a:rPr lang="en-PH" sz="1000">
                          <a:solidFill>
                            <a:schemeClr val="tx1">
                              <a:lumMod val="75000"/>
                              <a:lumOff val="25000"/>
                            </a:schemeClr>
                          </a:solidFill>
                        </a:rPr>
                        <a:t>40</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tc>
                  <a:txBody>
                    <a:bodyPr/>
                    <a:lstStyle/>
                    <a:p>
                      <a:r>
                        <a:rPr lang="en-PH" sz="1000">
                          <a:solidFill>
                            <a:schemeClr val="tx1">
                              <a:lumMod val="75000"/>
                              <a:lumOff val="25000"/>
                            </a:schemeClr>
                          </a:solidFill>
                        </a:rPr>
                        <a:t>RANGEFINDER_RAW</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tc>
                  <a:txBody>
                    <a:bodyPr/>
                    <a:lstStyle/>
                    <a:p>
                      <a:r>
                        <a:rPr lang="en-US" sz="1000" dirty="0">
                          <a:solidFill>
                            <a:schemeClr val="tx1">
                              <a:lumMod val="75000"/>
                              <a:lumOff val="25000"/>
                            </a:schemeClr>
                          </a:solidFill>
                        </a:rPr>
                        <a:t>integer raw distance provided by the rangefinder in cm</a:t>
                      </a:r>
                    </a:p>
                  </a:txBody>
                  <a:tcPr marL="82012" marR="9161" marT="41006" marB="41006"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extLst>
                  <a:ext uri="{0D108BD9-81ED-4DB2-BD59-A6C34878D82A}">
                    <a16:rowId xmlns:a16="http://schemas.microsoft.com/office/drawing/2014/main" val="1014251433"/>
                  </a:ext>
                </a:extLst>
              </a:tr>
            </a:tbl>
          </a:graphicData>
        </a:graphic>
      </p:graphicFrame>
      <p:grpSp>
        <p:nvGrpSpPr>
          <p:cNvPr id="4" name="Group 3">
            <a:extLst>
              <a:ext uri="{FF2B5EF4-FFF2-40B4-BE49-F238E27FC236}">
                <a16:creationId xmlns:a16="http://schemas.microsoft.com/office/drawing/2014/main" id="{19C420BC-33B8-427D-9863-B26426C41100}"/>
              </a:ext>
            </a:extLst>
          </p:cNvPr>
          <p:cNvGrpSpPr/>
          <p:nvPr/>
        </p:nvGrpSpPr>
        <p:grpSpPr>
          <a:xfrm>
            <a:off x="337184" y="394865"/>
            <a:ext cx="11517633" cy="581870"/>
            <a:chOff x="0" y="0"/>
            <a:chExt cx="4550176" cy="229875"/>
          </a:xfrm>
          <a:solidFill>
            <a:srgbClr val="00B0F0"/>
          </a:solidFill>
        </p:grpSpPr>
        <p:sp>
          <p:nvSpPr>
            <p:cNvPr id="5" name="Freeform 6">
              <a:extLst>
                <a:ext uri="{FF2B5EF4-FFF2-40B4-BE49-F238E27FC236}">
                  <a16:creationId xmlns:a16="http://schemas.microsoft.com/office/drawing/2014/main" id="{32D08EFB-854B-4434-8685-47109BEF56BE}"/>
                </a:ext>
              </a:extLst>
            </p:cNvPr>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6" name="TextBox 5">
              <a:extLst>
                <a:ext uri="{FF2B5EF4-FFF2-40B4-BE49-F238E27FC236}">
                  <a16:creationId xmlns:a16="http://schemas.microsoft.com/office/drawing/2014/main" id="{D580C08A-CD07-4F59-8584-011803587D5A}"/>
                </a:ext>
              </a:extLst>
            </p:cNvPr>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7" name="TextBox 6">
            <a:extLst>
              <a:ext uri="{FF2B5EF4-FFF2-40B4-BE49-F238E27FC236}">
                <a16:creationId xmlns:a16="http://schemas.microsoft.com/office/drawing/2014/main" id="{8ED8F364-3D3C-4B92-8810-B14A8DFE7259}"/>
              </a:ext>
            </a:extLst>
          </p:cNvPr>
          <p:cNvSpPr txBox="1"/>
          <p:nvPr/>
        </p:nvSpPr>
        <p:spPr>
          <a:xfrm>
            <a:off x="2717760" y="455718"/>
            <a:ext cx="6756481" cy="350802"/>
          </a:xfrm>
          <a:prstGeom prst="rect">
            <a:avLst/>
          </a:prstGeom>
        </p:spPr>
        <p:txBody>
          <a:bodyPr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FLIGHT</a:t>
            </a:r>
          </a:p>
        </p:txBody>
      </p:sp>
    </p:spTree>
    <p:extLst>
      <p:ext uri="{BB962C8B-B14F-4D97-AF65-F5344CB8AC3E}">
        <p14:creationId xmlns:p14="http://schemas.microsoft.com/office/powerpoint/2010/main" val="3130786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4A86A34-36FE-47EA-ABAF-F1B0B486F6ED}"/>
              </a:ext>
            </a:extLst>
          </p:cNvPr>
          <p:cNvGraphicFramePr>
            <a:graphicFrameLocks noGrp="1"/>
          </p:cNvGraphicFramePr>
          <p:nvPr>
            <p:extLst>
              <p:ext uri="{D42A27DB-BD31-4B8C-83A1-F6EECF244321}">
                <p14:modId xmlns:p14="http://schemas.microsoft.com/office/powerpoint/2010/main" val="1180153553"/>
              </p:ext>
            </p:extLst>
          </p:nvPr>
        </p:nvGraphicFramePr>
        <p:xfrm>
          <a:off x="455905" y="1965960"/>
          <a:ext cx="4743450" cy="2926080"/>
        </p:xfrm>
        <a:graphic>
          <a:graphicData uri="http://schemas.openxmlformats.org/drawingml/2006/table">
            <a:tbl>
              <a:tblPr/>
              <a:tblGrid>
                <a:gridCol w="2371725">
                  <a:extLst>
                    <a:ext uri="{9D8B030D-6E8A-4147-A177-3AD203B41FA5}">
                      <a16:colId xmlns:a16="http://schemas.microsoft.com/office/drawing/2014/main" val="3891902558"/>
                    </a:ext>
                  </a:extLst>
                </a:gridCol>
                <a:gridCol w="2371725">
                  <a:extLst>
                    <a:ext uri="{9D8B030D-6E8A-4147-A177-3AD203B41FA5}">
                      <a16:colId xmlns:a16="http://schemas.microsoft.com/office/drawing/2014/main" val="81691045"/>
                    </a:ext>
                  </a:extLst>
                </a:gridCol>
              </a:tblGrid>
              <a:tr h="0">
                <a:tc>
                  <a:txBody>
                    <a:bodyPr/>
                    <a:lstStyle/>
                    <a:p>
                      <a:r>
                        <a:rPr lang="en-PH"/>
                        <a:t>Action</a:t>
                      </a:r>
                    </a:p>
                  </a:txBody>
                  <a:tcPr anchor="ctr">
                    <a:lnL>
                      <a:noFill/>
                    </a:lnL>
                    <a:lnR>
                      <a:noFill/>
                    </a:lnR>
                    <a:lnT>
                      <a:noFill/>
                    </a:lnT>
                    <a:lnB>
                      <a:noFill/>
                    </a:lnB>
                    <a:solidFill>
                      <a:schemeClr val="bg2"/>
                    </a:solidFill>
                  </a:tcPr>
                </a:tc>
                <a:tc>
                  <a:txBody>
                    <a:bodyPr/>
                    <a:lstStyle/>
                    <a:p>
                      <a:r>
                        <a:rPr lang="en-PH" dirty="0"/>
                        <a:t>Value</a:t>
                      </a:r>
                    </a:p>
                  </a:txBody>
                  <a:tcPr anchor="ctr">
                    <a:lnL>
                      <a:noFill/>
                    </a:lnL>
                    <a:lnR>
                      <a:noFill/>
                    </a:lnR>
                    <a:lnT>
                      <a:noFill/>
                    </a:lnT>
                    <a:lnB>
                      <a:noFill/>
                    </a:lnB>
                    <a:solidFill>
                      <a:schemeClr val="bg2"/>
                    </a:solidFill>
                  </a:tcPr>
                </a:tc>
                <a:extLst>
                  <a:ext uri="{0D108BD9-81ED-4DB2-BD59-A6C34878D82A}">
                    <a16:rowId xmlns:a16="http://schemas.microsoft.com/office/drawing/2014/main" val="2318844322"/>
                  </a:ext>
                </a:extLst>
              </a:tr>
              <a:tr h="0">
                <a:tc>
                  <a:txBody>
                    <a:bodyPr/>
                    <a:lstStyle/>
                    <a:p>
                      <a:r>
                        <a:rPr lang="en-PH" dirty="0"/>
                        <a:t>WAYPOINT</a:t>
                      </a:r>
                    </a:p>
                  </a:txBody>
                  <a:tcPr anchor="ctr">
                    <a:lnL>
                      <a:noFill/>
                    </a:lnL>
                    <a:lnR>
                      <a:noFill/>
                    </a:lnR>
                    <a:lnT>
                      <a:noFill/>
                    </a:lnT>
                    <a:lnB>
                      <a:noFill/>
                    </a:lnB>
                  </a:tcPr>
                </a:tc>
                <a:tc>
                  <a:txBody>
                    <a:bodyPr/>
                    <a:lstStyle/>
                    <a:p>
                      <a:r>
                        <a:rPr lang="en-PH"/>
                        <a:t>1</a:t>
                      </a:r>
                    </a:p>
                  </a:txBody>
                  <a:tcPr anchor="ctr">
                    <a:lnL>
                      <a:noFill/>
                    </a:lnL>
                    <a:lnR>
                      <a:noFill/>
                    </a:lnR>
                    <a:lnT>
                      <a:noFill/>
                    </a:lnT>
                    <a:lnB>
                      <a:noFill/>
                    </a:lnB>
                  </a:tcPr>
                </a:tc>
                <a:extLst>
                  <a:ext uri="{0D108BD9-81ED-4DB2-BD59-A6C34878D82A}">
                    <a16:rowId xmlns:a16="http://schemas.microsoft.com/office/drawing/2014/main" val="4214017315"/>
                  </a:ext>
                </a:extLst>
              </a:tr>
              <a:tr h="0">
                <a:tc>
                  <a:txBody>
                    <a:bodyPr/>
                    <a:lstStyle/>
                    <a:p>
                      <a:r>
                        <a:rPr lang="en-PH" dirty="0"/>
                        <a:t>HOLD_TIME</a:t>
                      </a:r>
                    </a:p>
                  </a:txBody>
                  <a:tcPr anchor="ctr">
                    <a:lnL>
                      <a:noFill/>
                    </a:lnL>
                    <a:lnR>
                      <a:noFill/>
                    </a:lnR>
                    <a:lnT>
                      <a:noFill/>
                    </a:lnT>
                    <a:lnB>
                      <a:noFill/>
                    </a:lnB>
                  </a:tcPr>
                </a:tc>
                <a:tc>
                  <a:txBody>
                    <a:bodyPr/>
                    <a:lstStyle/>
                    <a:p>
                      <a:r>
                        <a:rPr lang="en-PH" dirty="0"/>
                        <a:t>3</a:t>
                      </a:r>
                    </a:p>
                  </a:txBody>
                  <a:tcPr anchor="ctr">
                    <a:lnL>
                      <a:noFill/>
                    </a:lnL>
                    <a:lnR>
                      <a:noFill/>
                    </a:lnR>
                    <a:lnT>
                      <a:noFill/>
                    </a:lnT>
                    <a:lnB>
                      <a:noFill/>
                    </a:lnB>
                  </a:tcPr>
                </a:tc>
                <a:extLst>
                  <a:ext uri="{0D108BD9-81ED-4DB2-BD59-A6C34878D82A}">
                    <a16:rowId xmlns:a16="http://schemas.microsoft.com/office/drawing/2014/main" val="1276620709"/>
                  </a:ext>
                </a:extLst>
              </a:tr>
              <a:tr h="0">
                <a:tc>
                  <a:txBody>
                    <a:bodyPr/>
                    <a:lstStyle/>
                    <a:p>
                      <a:r>
                        <a:rPr lang="en-PH"/>
                        <a:t>RTH</a:t>
                      </a:r>
                    </a:p>
                  </a:txBody>
                  <a:tcPr anchor="ctr">
                    <a:lnL>
                      <a:noFill/>
                    </a:lnL>
                    <a:lnR>
                      <a:noFill/>
                    </a:lnR>
                    <a:lnT>
                      <a:noFill/>
                    </a:lnT>
                    <a:lnB>
                      <a:noFill/>
                    </a:lnB>
                  </a:tcPr>
                </a:tc>
                <a:tc>
                  <a:txBody>
                    <a:bodyPr/>
                    <a:lstStyle/>
                    <a:p>
                      <a:r>
                        <a:rPr lang="en-PH"/>
                        <a:t>4</a:t>
                      </a:r>
                    </a:p>
                  </a:txBody>
                  <a:tcPr anchor="ctr">
                    <a:lnL>
                      <a:noFill/>
                    </a:lnL>
                    <a:lnR>
                      <a:noFill/>
                    </a:lnR>
                    <a:lnT>
                      <a:noFill/>
                    </a:lnT>
                    <a:lnB>
                      <a:noFill/>
                    </a:lnB>
                  </a:tcPr>
                </a:tc>
                <a:extLst>
                  <a:ext uri="{0D108BD9-81ED-4DB2-BD59-A6C34878D82A}">
                    <a16:rowId xmlns:a16="http://schemas.microsoft.com/office/drawing/2014/main" val="475958160"/>
                  </a:ext>
                </a:extLst>
              </a:tr>
              <a:tr h="0">
                <a:tc>
                  <a:txBody>
                    <a:bodyPr/>
                    <a:lstStyle/>
                    <a:p>
                      <a:r>
                        <a:rPr lang="en-PH" dirty="0"/>
                        <a:t>SET_POI</a:t>
                      </a:r>
                    </a:p>
                  </a:txBody>
                  <a:tcPr anchor="ctr">
                    <a:lnL>
                      <a:noFill/>
                    </a:lnL>
                    <a:lnR>
                      <a:noFill/>
                    </a:lnR>
                    <a:lnT>
                      <a:noFill/>
                    </a:lnT>
                    <a:lnB>
                      <a:noFill/>
                    </a:lnB>
                  </a:tcPr>
                </a:tc>
                <a:tc>
                  <a:txBody>
                    <a:bodyPr/>
                    <a:lstStyle/>
                    <a:p>
                      <a:r>
                        <a:rPr lang="en-PH"/>
                        <a:t>5</a:t>
                      </a:r>
                    </a:p>
                  </a:txBody>
                  <a:tcPr anchor="ctr">
                    <a:lnL>
                      <a:noFill/>
                    </a:lnL>
                    <a:lnR>
                      <a:noFill/>
                    </a:lnR>
                    <a:lnT>
                      <a:noFill/>
                    </a:lnT>
                    <a:lnB>
                      <a:noFill/>
                    </a:lnB>
                  </a:tcPr>
                </a:tc>
                <a:extLst>
                  <a:ext uri="{0D108BD9-81ED-4DB2-BD59-A6C34878D82A}">
                    <a16:rowId xmlns:a16="http://schemas.microsoft.com/office/drawing/2014/main" val="1303066445"/>
                  </a:ext>
                </a:extLst>
              </a:tr>
              <a:tr h="0">
                <a:tc>
                  <a:txBody>
                    <a:bodyPr/>
                    <a:lstStyle/>
                    <a:p>
                      <a:r>
                        <a:rPr lang="en-PH"/>
                        <a:t>JUMP</a:t>
                      </a:r>
                    </a:p>
                  </a:txBody>
                  <a:tcPr anchor="ctr">
                    <a:lnL>
                      <a:noFill/>
                    </a:lnL>
                    <a:lnR>
                      <a:noFill/>
                    </a:lnR>
                    <a:lnT>
                      <a:noFill/>
                    </a:lnT>
                    <a:lnB>
                      <a:noFill/>
                    </a:lnB>
                  </a:tcPr>
                </a:tc>
                <a:tc>
                  <a:txBody>
                    <a:bodyPr/>
                    <a:lstStyle/>
                    <a:p>
                      <a:r>
                        <a:rPr lang="en-PH"/>
                        <a:t>6</a:t>
                      </a:r>
                    </a:p>
                  </a:txBody>
                  <a:tcPr anchor="ctr">
                    <a:lnL>
                      <a:noFill/>
                    </a:lnL>
                    <a:lnR>
                      <a:noFill/>
                    </a:lnR>
                    <a:lnT>
                      <a:noFill/>
                    </a:lnT>
                    <a:lnB>
                      <a:noFill/>
                    </a:lnB>
                  </a:tcPr>
                </a:tc>
                <a:extLst>
                  <a:ext uri="{0D108BD9-81ED-4DB2-BD59-A6C34878D82A}">
                    <a16:rowId xmlns:a16="http://schemas.microsoft.com/office/drawing/2014/main" val="2553657608"/>
                  </a:ext>
                </a:extLst>
              </a:tr>
              <a:tr h="0">
                <a:tc>
                  <a:txBody>
                    <a:bodyPr/>
                    <a:lstStyle/>
                    <a:p>
                      <a:r>
                        <a:rPr lang="en-PH"/>
                        <a:t>SET_HEAD</a:t>
                      </a:r>
                    </a:p>
                  </a:txBody>
                  <a:tcPr anchor="ctr">
                    <a:lnL>
                      <a:noFill/>
                    </a:lnL>
                    <a:lnR>
                      <a:noFill/>
                    </a:lnR>
                    <a:lnT>
                      <a:noFill/>
                    </a:lnT>
                    <a:lnB>
                      <a:noFill/>
                    </a:lnB>
                  </a:tcPr>
                </a:tc>
                <a:tc>
                  <a:txBody>
                    <a:bodyPr/>
                    <a:lstStyle/>
                    <a:p>
                      <a:r>
                        <a:rPr lang="en-PH"/>
                        <a:t>7</a:t>
                      </a:r>
                    </a:p>
                  </a:txBody>
                  <a:tcPr anchor="ctr">
                    <a:lnL>
                      <a:noFill/>
                    </a:lnL>
                    <a:lnR>
                      <a:noFill/>
                    </a:lnR>
                    <a:lnT>
                      <a:noFill/>
                    </a:lnT>
                    <a:lnB>
                      <a:noFill/>
                    </a:lnB>
                  </a:tcPr>
                </a:tc>
                <a:extLst>
                  <a:ext uri="{0D108BD9-81ED-4DB2-BD59-A6C34878D82A}">
                    <a16:rowId xmlns:a16="http://schemas.microsoft.com/office/drawing/2014/main" val="1429262581"/>
                  </a:ext>
                </a:extLst>
              </a:tr>
              <a:tr h="0">
                <a:tc>
                  <a:txBody>
                    <a:bodyPr/>
                    <a:lstStyle/>
                    <a:p>
                      <a:r>
                        <a:rPr lang="en-PH"/>
                        <a:t>LAND</a:t>
                      </a:r>
                    </a:p>
                  </a:txBody>
                  <a:tcPr anchor="ctr">
                    <a:lnL>
                      <a:noFill/>
                    </a:lnL>
                    <a:lnR>
                      <a:noFill/>
                    </a:lnR>
                    <a:lnT>
                      <a:noFill/>
                    </a:lnT>
                    <a:lnB>
                      <a:noFill/>
                    </a:lnB>
                  </a:tcPr>
                </a:tc>
                <a:tc>
                  <a:txBody>
                    <a:bodyPr/>
                    <a:lstStyle/>
                    <a:p>
                      <a:r>
                        <a:rPr lang="en-PH" dirty="0"/>
                        <a:t>8</a:t>
                      </a:r>
                    </a:p>
                  </a:txBody>
                  <a:tcPr anchor="ctr">
                    <a:lnL>
                      <a:noFill/>
                    </a:lnL>
                    <a:lnR>
                      <a:noFill/>
                    </a:lnR>
                    <a:lnT>
                      <a:noFill/>
                    </a:lnT>
                    <a:lnB>
                      <a:noFill/>
                    </a:lnB>
                  </a:tcPr>
                </a:tc>
                <a:extLst>
                  <a:ext uri="{0D108BD9-81ED-4DB2-BD59-A6C34878D82A}">
                    <a16:rowId xmlns:a16="http://schemas.microsoft.com/office/drawing/2014/main" val="3868116483"/>
                  </a:ext>
                </a:extLst>
              </a:tr>
            </a:tbl>
          </a:graphicData>
        </a:graphic>
      </p:graphicFrame>
      <p:sp>
        <p:nvSpPr>
          <p:cNvPr id="3" name="Rectangle 1">
            <a:extLst>
              <a:ext uri="{FF2B5EF4-FFF2-40B4-BE49-F238E27FC236}">
                <a16:creationId xmlns:a16="http://schemas.microsoft.com/office/drawing/2014/main" id="{9010A358-4650-48D2-8C99-99F06EB191DA}"/>
              </a:ext>
            </a:extLst>
          </p:cNvPr>
          <p:cNvSpPr>
            <a:spLocks noChangeArrowheads="1"/>
          </p:cNvSpPr>
          <p:nvPr/>
        </p:nvSpPr>
        <p:spPr bwMode="auto">
          <a:xfrm>
            <a:off x="455905" y="1468910"/>
            <a:ext cx="454342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Arial" panose="020B0604020202020204" pitchFamily="34" charset="0"/>
              </a:rPr>
              <a:t>ACTIVE_WAYPOINT_ACTION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graphicFrame>
        <p:nvGraphicFramePr>
          <p:cNvPr id="4" name="Table 3">
            <a:extLst>
              <a:ext uri="{FF2B5EF4-FFF2-40B4-BE49-F238E27FC236}">
                <a16:creationId xmlns:a16="http://schemas.microsoft.com/office/drawing/2014/main" id="{4DA95C97-3937-4BDD-A163-F154664C9671}"/>
              </a:ext>
            </a:extLst>
          </p:cNvPr>
          <p:cNvGraphicFramePr>
            <a:graphicFrameLocks noGrp="1"/>
          </p:cNvGraphicFramePr>
          <p:nvPr>
            <p:extLst>
              <p:ext uri="{D42A27DB-BD31-4B8C-83A1-F6EECF244321}">
                <p14:modId xmlns:p14="http://schemas.microsoft.com/office/powerpoint/2010/main" val="3953913276"/>
              </p:ext>
            </p:extLst>
          </p:nvPr>
        </p:nvGraphicFramePr>
        <p:xfrm>
          <a:off x="6279909" y="1965960"/>
          <a:ext cx="4963295" cy="4379664"/>
        </p:xfrm>
        <a:graphic>
          <a:graphicData uri="http://schemas.openxmlformats.org/drawingml/2006/table">
            <a:tbl>
              <a:tblPr/>
              <a:tblGrid>
                <a:gridCol w="1615267">
                  <a:extLst>
                    <a:ext uri="{9D8B030D-6E8A-4147-A177-3AD203B41FA5}">
                      <a16:colId xmlns:a16="http://schemas.microsoft.com/office/drawing/2014/main" val="3342627777"/>
                    </a:ext>
                  </a:extLst>
                </a:gridCol>
                <a:gridCol w="1674014">
                  <a:extLst>
                    <a:ext uri="{9D8B030D-6E8A-4147-A177-3AD203B41FA5}">
                      <a16:colId xmlns:a16="http://schemas.microsoft.com/office/drawing/2014/main" val="3981187259"/>
                    </a:ext>
                  </a:extLst>
                </a:gridCol>
                <a:gridCol w="1674014">
                  <a:extLst>
                    <a:ext uri="{9D8B030D-6E8A-4147-A177-3AD203B41FA5}">
                      <a16:colId xmlns:a16="http://schemas.microsoft.com/office/drawing/2014/main" val="446959944"/>
                    </a:ext>
                  </a:extLst>
                </a:gridCol>
              </a:tblGrid>
              <a:tr h="362611">
                <a:tc>
                  <a:txBody>
                    <a:bodyPr/>
                    <a:lstStyle/>
                    <a:p>
                      <a:r>
                        <a:rPr lang="en-PH" sz="1800"/>
                        <a:t>Operand Value</a:t>
                      </a:r>
                    </a:p>
                  </a:txBody>
                  <a:tcPr marL="90653" marR="90653" marT="45326" marB="45326" anchor="ctr">
                    <a:lnL>
                      <a:noFill/>
                    </a:lnL>
                    <a:lnR>
                      <a:noFill/>
                    </a:lnR>
                    <a:lnT>
                      <a:noFill/>
                    </a:lnT>
                    <a:lnB>
                      <a:noFill/>
                    </a:lnB>
                    <a:solidFill>
                      <a:schemeClr val="bg2"/>
                    </a:solidFill>
                  </a:tcPr>
                </a:tc>
                <a:tc>
                  <a:txBody>
                    <a:bodyPr/>
                    <a:lstStyle/>
                    <a:p>
                      <a:r>
                        <a:rPr lang="en-PH" sz="1800" dirty="0"/>
                        <a:t>Name</a:t>
                      </a:r>
                    </a:p>
                  </a:txBody>
                  <a:tcPr marL="90653" marR="90653" marT="45326" marB="45326" anchor="ctr">
                    <a:lnL>
                      <a:noFill/>
                    </a:lnL>
                    <a:lnR>
                      <a:noFill/>
                    </a:lnR>
                    <a:lnT>
                      <a:noFill/>
                    </a:lnT>
                    <a:lnB>
                      <a:noFill/>
                    </a:lnB>
                    <a:solidFill>
                      <a:schemeClr val="bg2"/>
                    </a:solidFill>
                  </a:tcPr>
                </a:tc>
                <a:tc>
                  <a:txBody>
                    <a:bodyPr/>
                    <a:lstStyle/>
                    <a:p>
                      <a:endParaRPr lang="en-PH" sz="1800" dirty="0"/>
                    </a:p>
                  </a:txBody>
                  <a:tcPr marL="90653" marR="90653" marT="45326" marB="45326" anchor="ctr">
                    <a:lnL>
                      <a:noFill/>
                    </a:lnL>
                    <a:lnR>
                      <a:noFill/>
                    </a:lnR>
                    <a:lnT>
                      <a:noFill/>
                    </a:lnT>
                    <a:lnB>
                      <a:noFill/>
                    </a:lnB>
                    <a:solidFill>
                      <a:schemeClr val="bg2"/>
                    </a:solidFill>
                  </a:tcPr>
                </a:tc>
                <a:extLst>
                  <a:ext uri="{0D108BD9-81ED-4DB2-BD59-A6C34878D82A}">
                    <a16:rowId xmlns:a16="http://schemas.microsoft.com/office/drawing/2014/main" val="2480890323"/>
                  </a:ext>
                </a:extLst>
              </a:tr>
              <a:tr h="362611">
                <a:tc>
                  <a:txBody>
                    <a:bodyPr/>
                    <a:lstStyle/>
                    <a:p>
                      <a:r>
                        <a:rPr lang="en-PH" sz="1800"/>
                        <a:t>0</a:t>
                      </a:r>
                    </a:p>
                  </a:txBody>
                  <a:tcPr marL="90653" marR="90653" marT="45326" marB="45326" anchor="ctr">
                    <a:lnL>
                      <a:noFill/>
                    </a:lnL>
                    <a:lnR>
                      <a:noFill/>
                    </a:lnR>
                    <a:lnT>
                      <a:noFill/>
                    </a:lnT>
                    <a:lnB>
                      <a:noFill/>
                    </a:lnB>
                  </a:tcPr>
                </a:tc>
                <a:tc>
                  <a:txBody>
                    <a:bodyPr/>
                    <a:lstStyle/>
                    <a:p>
                      <a:r>
                        <a:rPr lang="en-PH" sz="1800"/>
                        <a:t>FAILSAFE</a:t>
                      </a:r>
                    </a:p>
                  </a:txBody>
                  <a:tcPr marL="90653" marR="90653" marT="45326" marB="45326" anchor="ctr">
                    <a:lnL>
                      <a:noFill/>
                    </a:lnL>
                    <a:lnR>
                      <a:noFill/>
                    </a:lnR>
                    <a:lnT>
                      <a:noFill/>
                    </a:lnT>
                    <a:lnB>
                      <a:noFill/>
                    </a:lnB>
                  </a:tcPr>
                </a:tc>
                <a:tc>
                  <a:txBody>
                    <a:bodyPr/>
                    <a:lstStyle/>
                    <a:p>
                      <a:endParaRPr lang="en-PH" sz="1800"/>
                    </a:p>
                  </a:txBody>
                  <a:tcPr marL="90653" marR="90653" marT="45326" marB="45326" anchor="ctr">
                    <a:lnL>
                      <a:noFill/>
                    </a:lnL>
                    <a:lnR>
                      <a:noFill/>
                    </a:lnR>
                    <a:lnT>
                      <a:noFill/>
                    </a:lnT>
                    <a:lnB>
                      <a:noFill/>
                    </a:lnB>
                  </a:tcPr>
                </a:tc>
                <a:extLst>
                  <a:ext uri="{0D108BD9-81ED-4DB2-BD59-A6C34878D82A}">
                    <a16:rowId xmlns:a16="http://schemas.microsoft.com/office/drawing/2014/main" val="1854182747"/>
                  </a:ext>
                </a:extLst>
              </a:tr>
              <a:tr h="362611">
                <a:tc>
                  <a:txBody>
                    <a:bodyPr/>
                    <a:lstStyle/>
                    <a:p>
                      <a:r>
                        <a:rPr lang="en-PH" sz="1800"/>
                        <a:t>1</a:t>
                      </a:r>
                    </a:p>
                  </a:txBody>
                  <a:tcPr marL="90653" marR="90653" marT="45326" marB="45326" anchor="ctr">
                    <a:lnL>
                      <a:noFill/>
                    </a:lnL>
                    <a:lnR>
                      <a:noFill/>
                    </a:lnR>
                    <a:lnT>
                      <a:noFill/>
                    </a:lnT>
                    <a:lnB>
                      <a:noFill/>
                    </a:lnB>
                  </a:tcPr>
                </a:tc>
                <a:tc>
                  <a:txBody>
                    <a:bodyPr/>
                    <a:lstStyle/>
                    <a:p>
                      <a:r>
                        <a:rPr lang="en-PH" sz="1800" dirty="0"/>
                        <a:t>MANUAL</a:t>
                      </a:r>
                    </a:p>
                  </a:txBody>
                  <a:tcPr marL="90653" marR="90653" marT="45326" marB="45326" anchor="ctr">
                    <a:lnL>
                      <a:noFill/>
                    </a:lnL>
                    <a:lnR>
                      <a:noFill/>
                    </a:lnR>
                    <a:lnT>
                      <a:noFill/>
                    </a:lnT>
                    <a:lnB>
                      <a:noFill/>
                    </a:lnB>
                  </a:tcPr>
                </a:tc>
                <a:tc>
                  <a:txBody>
                    <a:bodyPr/>
                    <a:lstStyle/>
                    <a:p>
                      <a:endParaRPr lang="en-PH" sz="1800"/>
                    </a:p>
                  </a:txBody>
                  <a:tcPr marL="90653" marR="90653" marT="45326" marB="45326" anchor="ctr">
                    <a:lnL>
                      <a:noFill/>
                    </a:lnL>
                    <a:lnR>
                      <a:noFill/>
                    </a:lnR>
                    <a:lnT>
                      <a:noFill/>
                    </a:lnT>
                    <a:lnB>
                      <a:noFill/>
                    </a:lnB>
                  </a:tcPr>
                </a:tc>
                <a:extLst>
                  <a:ext uri="{0D108BD9-81ED-4DB2-BD59-A6C34878D82A}">
                    <a16:rowId xmlns:a16="http://schemas.microsoft.com/office/drawing/2014/main" val="2526151232"/>
                  </a:ext>
                </a:extLst>
              </a:tr>
              <a:tr h="362611">
                <a:tc>
                  <a:txBody>
                    <a:bodyPr/>
                    <a:lstStyle/>
                    <a:p>
                      <a:r>
                        <a:rPr lang="en-PH" sz="1800"/>
                        <a:t>2</a:t>
                      </a:r>
                    </a:p>
                  </a:txBody>
                  <a:tcPr marL="90653" marR="90653" marT="45326" marB="45326" anchor="ctr">
                    <a:lnL>
                      <a:noFill/>
                    </a:lnL>
                    <a:lnR>
                      <a:noFill/>
                    </a:lnR>
                    <a:lnT>
                      <a:noFill/>
                    </a:lnT>
                    <a:lnB>
                      <a:noFill/>
                    </a:lnB>
                  </a:tcPr>
                </a:tc>
                <a:tc>
                  <a:txBody>
                    <a:bodyPr/>
                    <a:lstStyle/>
                    <a:p>
                      <a:r>
                        <a:rPr lang="en-PH" sz="1800"/>
                        <a:t>RTH</a:t>
                      </a:r>
                    </a:p>
                  </a:txBody>
                  <a:tcPr marL="90653" marR="90653" marT="45326" marB="45326" anchor="ctr">
                    <a:lnL>
                      <a:noFill/>
                    </a:lnL>
                    <a:lnR>
                      <a:noFill/>
                    </a:lnR>
                    <a:lnT>
                      <a:noFill/>
                    </a:lnT>
                    <a:lnB>
                      <a:noFill/>
                    </a:lnB>
                  </a:tcPr>
                </a:tc>
                <a:tc>
                  <a:txBody>
                    <a:bodyPr/>
                    <a:lstStyle/>
                    <a:p>
                      <a:endParaRPr lang="en-PH" sz="1800"/>
                    </a:p>
                  </a:txBody>
                  <a:tcPr marL="90653" marR="90653" marT="45326" marB="45326" anchor="ctr">
                    <a:lnL>
                      <a:noFill/>
                    </a:lnL>
                    <a:lnR>
                      <a:noFill/>
                    </a:lnR>
                    <a:lnT>
                      <a:noFill/>
                    </a:lnT>
                    <a:lnB>
                      <a:noFill/>
                    </a:lnB>
                  </a:tcPr>
                </a:tc>
                <a:extLst>
                  <a:ext uri="{0D108BD9-81ED-4DB2-BD59-A6C34878D82A}">
                    <a16:rowId xmlns:a16="http://schemas.microsoft.com/office/drawing/2014/main" val="4291758804"/>
                  </a:ext>
                </a:extLst>
              </a:tr>
              <a:tr h="362611">
                <a:tc>
                  <a:txBody>
                    <a:bodyPr/>
                    <a:lstStyle/>
                    <a:p>
                      <a:r>
                        <a:rPr lang="en-PH" sz="1800"/>
                        <a:t>3</a:t>
                      </a:r>
                    </a:p>
                  </a:txBody>
                  <a:tcPr marL="90653" marR="90653" marT="45326" marB="45326" anchor="ctr">
                    <a:lnL>
                      <a:noFill/>
                    </a:lnL>
                    <a:lnR>
                      <a:noFill/>
                    </a:lnR>
                    <a:lnT>
                      <a:noFill/>
                    </a:lnT>
                    <a:lnB>
                      <a:noFill/>
                    </a:lnB>
                  </a:tcPr>
                </a:tc>
                <a:tc>
                  <a:txBody>
                    <a:bodyPr/>
                    <a:lstStyle/>
                    <a:p>
                      <a:r>
                        <a:rPr lang="en-PH" sz="1800"/>
                        <a:t>POSHOLD</a:t>
                      </a:r>
                    </a:p>
                  </a:txBody>
                  <a:tcPr marL="90653" marR="90653" marT="45326" marB="45326" anchor="ctr">
                    <a:lnL>
                      <a:noFill/>
                    </a:lnL>
                    <a:lnR>
                      <a:noFill/>
                    </a:lnR>
                    <a:lnT>
                      <a:noFill/>
                    </a:lnT>
                    <a:lnB>
                      <a:noFill/>
                    </a:lnB>
                  </a:tcPr>
                </a:tc>
                <a:tc>
                  <a:txBody>
                    <a:bodyPr/>
                    <a:lstStyle/>
                    <a:p>
                      <a:endParaRPr lang="en-PH" sz="1800"/>
                    </a:p>
                  </a:txBody>
                  <a:tcPr marL="90653" marR="90653" marT="45326" marB="45326" anchor="ctr">
                    <a:lnL>
                      <a:noFill/>
                    </a:lnL>
                    <a:lnR>
                      <a:noFill/>
                    </a:lnR>
                    <a:lnT>
                      <a:noFill/>
                    </a:lnT>
                    <a:lnB>
                      <a:noFill/>
                    </a:lnB>
                  </a:tcPr>
                </a:tc>
                <a:extLst>
                  <a:ext uri="{0D108BD9-81ED-4DB2-BD59-A6C34878D82A}">
                    <a16:rowId xmlns:a16="http://schemas.microsoft.com/office/drawing/2014/main" val="3496889539"/>
                  </a:ext>
                </a:extLst>
              </a:tr>
              <a:tr h="362611">
                <a:tc>
                  <a:txBody>
                    <a:bodyPr/>
                    <a:lstStyle/>
                    <a:p>
                      <a:r>
                        <a:rPr lang="en-PH" sz="1800"/>
                        <a:t>4</a:t>
                      </a:r>
                    </a:p>
                  </a:txBody>
                  <a:tcPr marL="90653" marR="90653" marT="45326" marB="45326" anchor="ctr">
                    <a:lnL>
                      <a:noFill/>
                    </a:lnL>
                    <a:lnR>
                      <a:noFill/>
                    </a:lnR>
                    <a:lnT>
                      <a:noFill/>
                    </a:lnT>
                    <a:lnB>
                      <a:noFill/>
                    </a:lnB>
                  </a:tcPr>
                </a:tc>
                <a:tc>
                  <a:txBody>
                    <a:bodyPr/>
                    <a:lstStyle/>
                    <a:p>
                      <a:r>
                        <a:rPr lang="en-PH" sz="1800"/>
                        <a:t>CRUISE</a:t>
                      </a:r>
                    </a:p>
                  </a:txBody>
                  <a:tcPr marL="90653" marR="90653" marT="45326" marB="45326" anchor="ctr">
                    <a:lnL>
                      <a:noFill/>
                    </a:lnL>
                    <a:lnR>
                      <a:noFill/>
                    </a:lnR>
                    <a:lnT>
                      <a:noFill/>
                    </a:lnT>
                    <a:lnB>
                      <a:noFill/>
                    </a:lnB>
                  </a:tcPr>
                </a:tc>
                <a:tc>
                  <a:txBody>
                    <a:bodyPr/>
                    <a:lstStyle/>
                    <a:p>
                      <a:endParaRPr lang="en-PH" sz="1800"/>
                    </a:p>
                  </a:txBody>
                  <a:tcPr marL="90653" marR="90653" marT="45326" marB="45326" anchor="ctr">
                    <a:lnL>
                      <a:noFill/>
                    </a:lnL>
                    <a:lnR>
                      <a:noFill/>
                    </a:lnR>
                    <a:lnT>
                      <a:noFill/>
                    </a:lnT>
                    <a:lnB>
                      <a:noFill/>
                    </a:lnB>
                  </a:tcPr>
                </a:tc>
                <a:extLst>
                  <a:ext uri="{0D108BD9-81ED-4DB2-BD59-A6C34878D82A}">
                    <a16:rowId xmlns:a16="http://schemas.microsoft.com/office/drawing/2014/main" val="145375302"/>
                  </a:ext>
                </a:extLst>
              </a:tr>
              <a:tr h="362611">
                <a:tc>
                  <a:txBody>
                    <a:bodyPr/>
                    <a:lstStyle/>
                    <a:p>
                      <a:r>
                        <a:rPr lang="en-PH" sz="1800"/>
                        <a:t>5</a:t>
                      </a:r>
                    </a:p>
                  </a:txBody>
                  <a:tcPr marL="90653" marR="90653" marT="45326" marB="45326" anchor="ctr">
                    <a:lnL>
                      <a:noFill/>
                    </a:lnL>
                    <a:lnR>
                      <a:noFill/>
                    </a:lnR>
                    <a:lnT>
                      <a:noFill/>
                    </a:lnT>
                    <a:lnB>
                      <a:noFill/>
                    </a:lnB>
                  </a:tcPr>
                </a:tc>
                <a:tc>
                  <a:txBody>
                    <a:bodyPr/>
                    <a:lstStyle/>
                    <a:p>
                      <a:r>
                        <a:rPr lang="en-PH" sz="1800"/>
                        <a:t>ALTHOLD</a:t>
                      </a:r>
                    </a:p>
                  </a:txBody>
                  <a:tcPr marL="90653" marR="90653" marT="45326" marB="45326" anchor="ctr">
                    <a:lnL>
                      <a:noFill/>
                    </a:lnL>
                    <a:lnR>
                      <a:noFill/>
                    </a:lnR>
                    <a:lnT>
                      <a:noFill/>
                    </a:lnT>
                    <a:lnB>
                      <a:noFill/>
                    </a:lnB>
                  </a:tcPr>
                </a:tc>
                <a:tc>
                  <a:txBody>
                    <a:bodyPr/>
                    <a:lstStyle/>
                    <a:p>
                      <a:endParaRPr lang="en-PH" sz="1800"/>
                    </a:p>
                  </a:txBody>
                  <a:tcPr marL="90653" marR="90653" marT="45326" marB="45326" anchor="ctr">
                    <a:lnL>
                      <a:noFill/>
                    </a:lnL>
                    <a:lnR>
                      <a:noFill/>
                    </a:lnR>
                    <a:lnT>
                      <a:noFill/>
                    </a:lnT>
                    <a:lnB>
                      <a:noFill/>
                    </a:lnB>
                  </a:tcPr>
                </a:tc>
                <a:extLst>
                  <a:ext uri="{0D108BD9-81ED-4DB2-BD59-A6C34878D82A}">
                    <a16:rowId xmlns:a16="http://schemas.microsoft.com/office/drawing/2014/main" val="3542993037"/>
                  </a:ext>
                </a:extLst>
              </a:tr>
              <a:tr h="362611">
                <a:tc>
                  <a:txBody>
                    <a:bodyPr/>
                    <a:lstStyle/>
                    <a:p>
                      <a:r>
                        <a:rPr lang="en-PH" sz="1800"/>
                        <a:t>6</a:t>
                      </a:r>
                    </a:p>
                  </a:txBody>
                  <a:tcPr marL="90653" marR="90653" marT="45326" marB="45326" anchor="ctr">
                    <a:lnL>
                      <a:noFill/>
                    </a:lnL>
                    <a:lnR>
                      <a:noFill/>
                    </a:lnR>
                    <a:lnT>
                      <a:noFill/>
                    </a:lnT>
                    <a:lnB>
                      <a:noFill/>
                    </a:lnB>
                  </a:tcPr>
                </a:tc>
                <a:tc>
                  <a:txBody>
                    <a:bodyPr/>
                    <a:lstStyle/>
                    <a:p>
                      <a:r>
                        <a:rPr lang="en-PH" sz="1800"/>
                        <a:t>ANGLE</a:t>
                      </a:r>
                    </a:p>
                  </a:txBody>
                  <a:tcPr marL="90653" marR="90653" marT="45326" marB="45326" anchor="ctr">
                    <a:lnL>
                      <a:noFill/>
                    </a:lnL>
                    <a:lnR>
                      <a:noFill/>
                    </a:lnR>
                    <a:lnT>
                      <a:noFill/>
                    </a:lnT>
                    <a:lnB>
                      <a:noFill/>
                    </a:lnB>
                  </a:tcPr>
                </a:tc>
                <a:tc>
                  <a:txBody>
                    <a:bodyPr/>
                    <a:lstStyle/>
                    <a:p>
                      <a:endParaRPr lang="en-PH" sz="1800"/>
                    </a:p>
                  </a:txBody>
                  <a:tcPr marL="90653" marR="90653" marT="45326" marB="45326" anchor="ctr">
                    <a:lnL>
                      <a:noFill/>
                    </a:lnL>
                    <a:lnR>
                      <a:noFill/>
                    </a:lnR>
                    <a:lnT>
                      <a:noFill/>
                    </a:lnT>
                    <a:lnB>
                      <a:noFill/>
                    </a:lnB>
                  </a:tcPr>
                </a:tc>
                <a:extLst>
                  <a:ext uri="{0D108BD9-81ED-4DB2-BD59-A6C34878D82A}">
                    <a16:rowId xmlns:a16="http://schemas.microsoft.com/office/drawing/2014/main" val="3046227251"/>
                  </a:ext>
                </a:extLst>
              </a:tr>
              <a:tr h="362611">
                <a:tc>
                  <a:txBody>
                    <a:bodyPr/>
                    <a:lstStyle/>
                    <a:p>
                      <a:r>
                        <a:rPr lang="en-PH" sz="1800"/>
                        <a:t>7</a:t>
                      </a:r>
                    </a:p>
                  </a:txBody>
                  <a:tcPr marL="90653" marR="90653" marT="45326" marB="45326" anchor="ctr">
                    <a:lnL>
                      <a:noFill/>
                    </a:lnL>
                    <a:lnR>
                      <a:noFill/>
                    </a:lnR>
                    <a:lnT>
                      <a:noFill/>
                    </a:lnT>
                    <a:lnB>
                      <a:noFill/>
                    </a:lnB>
                  </a:tcPr>
                </a:tc>
                <a:tc>
                  <a:txBody>
                    <a:bodyPr/>
                    <a:lstStyle/>
                    <a:p>
                      <a:r>
                        <a:rPr lang="en-PH" sz="1800"/>
                        <a:t>HORIZON</a:t>
                      </a:r>
                    </a:p>
                  </a:txBody>
                  <a:tcPr marL="90653" marR="90653" marT="45326" marB="45326" anchor="ctr">
                    <a:lnL>
                      <a:noFill/>
                    </a:lnL>
                    <a:lnR>
                      <a:noFill/>
                    </a:lnR>
                    <a:lnT>
                      <a:noFill/>
                    </a:lnT>
                    <a:lnB>
                      <a:noFill/>
                    </a:lnB>
                  </a:tcPr>
                </a:tc>
                <a:tc>
                  <a:txBody>
                    <a:bodyPr/>
                    <a:lstStyle/>
                    <a:p>
                      <a:endParaRPr lang="en-PH" sz="1800"/>
                    </a:p>
                  </a:txBody>
                  <a:tcPr marL="90653" marR="90653" marT="45326" marB="45326" anchor="ctr">
                    <a:lnL>
                      <a:noFill/>
                    </a:lnL>
                    <a:lnR>
                      <a:noFill/>
                    </a:lnR>
                    <a:lnT>
                      <a:noFill/>
                    </a:lnT>
                    <a:lnB>
                      <a:noFill/>
                    </a:lnB>
                  </a:tcPr>
                </a:tc>
                <a:extLst>
                  <a:ext uri="{0D108BD9-81ED-4DB2-BD59-A6C34878D82A}">
                    <a16:rowId xmlns:a16="http://schemas.microsoft.com/office/drawing/2014/main" val="2255385567"/>
                  </a:ext>
                </a:extLst>
              </a:tr>
              <a:tr h="362611">
                <a:tc>
                  <a:txBody>
                    <a:bodyPr/>
                    <a:lstStyle/>
                    <a:p>
                      <a:r>
                        <a:rPr lang="en-PH" sz="1800"/>
                        <a:t>8</a:t>
                      </a:r>
                    </a:p>
                  </a:txBody>
                  <a:tcPr marL="90653" marR="90653" marT="45326" marB="45326" anchor="ctr">
                    <a:lnL>
                      <a:noFill/>
                    </a:lnL>
                    <a:lnR>
                      <a:noFill/>
                    </a:lnR>
                    <a:lnT>
                      <a:noFill/>
                    </a:lnT>
                    <a:lnB>
                      <a:noFill/>
                    </a:lnB>
                  </a:tcPr>
                </a:tc>
                <a:tc>
                  <a:txBody>
                    <a:bodyPr/>
                    <a:lstStyle/>
                    <a:p>
                      <a:r>
                        <a:rPr lang="en-PH" sz="1800"/>
                        <a:t>AIR</a:t>
                      </a:r>
                    </a:p>
                  </a:txBody>
                  <a:tcPr marL="90653" marR="90653" marT="45326" marB="45326" anchor="ctr">
                    <a:lnL>
                      <a:noFill/>
                    </a:lnL>
                    <a:lnR>
                      <a:noFill/>
                    </a:lnR>
                    <a:lnT>
                      <a:noFill/>
                    </a:lnT>
                    <a:lnB>
                      <a:noFill/>
                    </a:lnB>
                  </a:tcPr>
                </a:tc>
                <a:tc>
                  <a:txBody>
                    <a:bodyPr/>
                    <a:lstStyle/>
                    <a:p>
                      <a:endParaRPr lang="en-PH" sz="1800"/>
                    </a:p>
                  </a:txBody>
                  <a:tcPr marL="90653" marR="90653" marT="45326" marB="45326" anchor="ctr">
                    <a:lnL>
                      <a:noFill/>
                    </a:lnL>
                    <a:lnR>
                      <a:noFill/>
                    </a:lnR>
                    <a:lnT>
                      <a:noFill/>
                    </a:lnT>
                    <a:lnB>
                      <a:noFill/>
                    </a:lnB>
                  </a:tcPr>
                </a:tc>
                <a:extLst>
                  <a:ext uri="{0D108BD9-81ED-4DB2-BD59-A6C34878D82A}">
                    <a16:rowId xmlns:a16="http://schemas.microsoft.com/office/drawing/2014/main" val="1811964604"/>
                  </a:ext>
                </a:extLst>
              </a:tr>
              <a:tr h="362611">
                <a:tc>
                  <a:txBody>
                    <a:bodyPr/>
                    <a:lstStyle/>
                    <a:p>
                      <a:r>
                        <a:rPr lang="en-PH" sz="1800"/>
                        <a:t>9</a:t>
                      </a:r>
                    </a:p>
                  </a:txBody>
                  <a:tcPr marL="90653" marR="90653" marT="45326" marB="45326" anchor="ctr">
                    <a:lnL>
                      <a:noFill/>
                    </a:lnL>
                    <a:lnR>
                      <a:noFill/>
                    </a:lnR>
                    <a:lnT>
                      <a:noFill/>
                    </a:lnT>
                    <a:lnB>
                      <a:noFill/>
                    </a:lnB>
                  </a:tcPr>
                </a:tc>
                <a:tc>
                  <a:txBody>
                    <a:bodyPr/>
                    <a:lstStyle/>
                    <a:p>
                      <a:r>
                        <a:rPr lang="en-PH" sz="1800"/>
                        <a:t>USER1</a:t>
                      </a:r>
                    </a:p>
                  </a:txBody>
                  <a:tcPr marL="90653" marR="90653" marT="45326" marB="45326" anchor="ctr">
                    <a:lnL>
                      <a:noFill/>
                    </a:lnL>
                    <a:lnR>
                      <a:noFill/>
                    </a:lnR>
                    <a:lnT>
                      <a:noFill/>
                    </a:lnT>
                    <a:lnB>
                      <a:noFill/>
                    </a:lnB>
                  </a:tcPr>
                </a:tc>
                <a:tc>
                  <a:txBody>
                    <a:bodyPr/>
                    <a:lstStyle/>
                    <a:p>
                      <a:endParaRPr lang="en-PH" sz="1800"/>
                    </a:p>
                  </a:txBody>
                  <a:tcPr marL="90653" marR="90653" marT="45326" marB="45326" anchor="ctr">
                    <a:lnL>
                      <a:noFill/>
                    </a:lnL>
                    <a:lnR>
                      <a:noFill/>
                    </a:lnR>
                    <a:lnT>
                      <a:noFill/>
                    </a:lnT>
                    <a:lnB>
                      <a:noFill/>
                    </a:lnB>
                  </a:tcPr>
                </a:tc>
                <a:extLst>
                  <a:ext uri="{0D108BD9-81ED-4DB2-BD59-A6C34878D82A}">
                    <a16:rowId xmlns:a16="http://schemas.microsoft.com/office/drawing/2014/main" val="898276677"/>
                  </a:ext>
                </a:extLst>
              </a:tr>
              <a:tr h="362611">
                <a:tc>
                  <a:txBody>
                    <a:bodyPr/>
                    <a:lstStyle/>
                    <a:p>
                      <a:r>
                        <a:rPr lang="en-PH" sz="1800"/>
                        <a:t>10</a:t>
                      </a:r>
                    </a:p>
                  </a:txBody>
                  <a:tcPr marL="90653" marR="90653" marT="45326" marB="45326" anchor="ctr">
                    <a:lnL>
                      <a:noFill/>
                    </a:lnL>
                    <a:lnR>
                      <a:noFill/>
                    </a:lnR>
                    <a:lnT>
                      <a:noFill/>
                    </a:lnT>
                    <a:lnB>
                      <a:noFill/>
                    </a:lnB>
                  </a:tcPr>
                </a:tc>
                <a:tc>
                  <a:txBody>
                    <a:bodyPr/>
                    <a:lstStyle/>
                    <a:p>
                      <a:r>
                        <a:rPr lang="en-PH" sz="1800"/>
                        <a:t>USER2</a:t>
                      </a:r>
                    </a:p>
                  </a:txBody>
                  <a:tcPr marL="90653" marR="90653" marT="45326" marB="45326" anchor="ctr">
                    <a:lnL>
                      <a:noFill/>
                    </a:lnL>
                    <a:lnR>
                      <a:noFill/>
                    </a:lnR>
                    <a:lnT>
                      <a:noFill/>
                    </a:lnT>
                    <a:lnB>
                      <a:noFill/>
                    </a:lnB>
                  </a:tcPr>
                </a:tc>
                <a:tc>
                  <a:txBody>
                    <a:bodyPr/>
                    <a:lstStyle/>
                    <a:p>
                      <a:endParaRPr lang="en-PH" sz="1800" dirty="0"/>
                    </a:p>
                  </a:txBody>
                  <a:tcPr marL="90653" marR="90653" marT="45326" marB="45326" anchor="ctr">
                    <a:lnL>
                      <a:noFill/>
                    </a:lnL>
                    <a:lnR>
                      <a:noFill/>
                    </a:lnR>
                    <a:lnT>
                      <a:noFill/>
                    </a:lnT>
                    <a:lnB>
                      <a:noFill/>
                    </a:lnB>
                  </a:tcPr>
                </a:tc>
                <a:extLst>
                  <a:ext uri="{0D108BD9-81ED-4DB2-BD59-A6C34878D82A}">
                    <a16:rowId xmlns:a16="http://schemas.microsoft.com/office/drawing/2014/main" val="3723972057"/>
                  </a:ext>
                </a:extLst>
              </a:tr>
            </a:tbl>
          </a:graphicData>
        </a:graphic>
      </p:graphicFrame>
      <p:sp>
        <p:nvSpPr>
          <p:cNvPr id="5" name="Rectangle 2">
            <a:extLst>
              <a:ext uri="{FF2B5EF4-FFF2-40B4-BE49-F238E27FC236}">
                <a16:creationId xmlns:a16="http://schemas.microsoft.com/office/drawing/2014/main" id="{CE4BCC65-B063-4F69-9D7A-89C33B9FCFE9}"/>
              </a:ext>
            </a:extLst>
          </p:cNvPr>
          <p:cNvSpPr>
            <a:spLocks noChangeArrowheads="1"/>
          </p:cNvSpPr>
          <p:nvPr/>
        </p:nvSpPr>
        <p:spPr bwMode="auto">
          <a:xfrm>
            <a:off x="6191132" y="1468910"/>
            <a:ext cx="340657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Arial" panose="020B0604020202020204" pitchFamily="34" charset="0"/>
              </a:rPr>
              <a:t>FLIGHT_MODE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grpSp>
        <p:nvGrpSpPr>
          <p:cNvPr id="6" name="Group 5">
            <a:extLst>
              <a:ext uri="{FF2B5EF4-FFF2-40B4-BE49-F238E27FC236}">
                <a16:creationId xmlns:a16="http://schemas.microsoft.com/office/drawing/2014/main" id="{2E36DD35-DC54-49E6-8F90-F36770C7692E}"/>
              </a:ext>
            </a:extLst>
          </p:cNvPr>
          <p:cNvGrpSpPr/>
          <p:nvPr/>
        </p:nvGrpSpPr>
        <p:grpSpPr>
          <a:xfrm>
            <a:off x="337184" y="394865"/>
            <a:ext cx="11517633" cy="581870"/>
            <a:chOff x="0" y="0"/>
            <a:chExt cx="4550176" cy="229875"/>
          </a:xfrm>
          <a:solidFill>
            <a:srgbClr val="00B0F0"/>
          </a:solidFill>
        </p:grpSpPr>
        <p:sp>
          <p:nvSpPr>
            <p:cNvPr id="7" name="Freeform 6">
              <a:extLst>
                <a:ext uri="{FF2B5EF4-FFF2-40B4-BE49-F238E27FC236}">
                  <a16:creationId xmlns:a16="http://schemas.microsoft.com/office/drawing/2014/main" id="{58AC67F1-1FBA-4CD8-9E80-F3F1BFA4595D}"/>
                </a:ext>
              </a:extLst>
            </p:cNvPr>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8" name="TextBox 7">
              <a:extLst>
                <a:ext uri="{FF2B5EF4-FFF2-40B4-BE49-F238E27FC236}">
                  <a16:creationId xmlns:a16="http://schemas.microsoft.com/office/drawing/2014/main" id="{1666D186-0361-4B8C-9426-4AC8D3374BBF}"/>
                </a:ext>
              </a:extLst>
            </p:cNvPr>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9" name="TextBox 8">
            <a:extLst>
              <a:ext uri="{FF2B5EF4-FFF2-40B4-BE49-F238E27FC236}">
                <a16:creationId xmlns:a16="http://schemas.microsoft.com/office/drawing/2014/main" id="{E5930BF9-1F88-4AD0-9A35-7F4CA261EB77}"/>
              </a:ext>
            </a:extLst>
          </p:cNvPr>
          <p:cNvSpPr txBox="1"/>
          <p:nvPr/>
        </p:nvSpPr>
        <p:spPr>
          <a:xfrm>
            <a:off x="2717760" y="455718"/>
            <a:ext cx="6756481" cy="350802"/>
          </a:xfrm>
          <a:prstGeom prst="rect">
            <a:avLst/>
          </a:prstGeom>
        </p:spPr>
        <p:txBody>
          <a:bodyPr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FLIGHT</a:t>
            </a:r>
          </a:p>
        </p:txBody>
      </p:sp>
    </p:spTree>
    <p:extLst>
      <p:ext uri="{BB962C8B-B14F-4D97-AF65-F5344CB8AC3E}">
        <p14:creationId xmlns:p14="http://schemas.microsoft.com/office/powerpoint/2010/main" val="30464188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1D11F3-1DE0-4DC9-9FC2-7A180FCD544E}"/>
              </a:ext>
            </a:extLst>
          </p:cNvPr>
          <p:cNvSpPr txBox="1"/>
          <p:nvPr/>
        </p:nvSpPr>
        <p:spPr>
          <a:xfrm>
            <a:off x="1278385" y="1610726"/>
            <a:ext cx="9215022" cy="4524315"/>
          </a:xfrm>
          <a:prstGeom prst="rect">
            <a:avLst/>
          </a:prstGeom>
          <a:noFill/>
        </p:spPr>
        <p:txBody>
          <a:bodyPr wrap="square" rtlCol="0">
            <a:spAutoFit/>
          </a:bodyPr>
          <a:lstStyle/>
          <a:p>
            <a:r>
              <a:rPr lang="en-PH" dirty="0"/>
              <a:t>One of the Defining Feature of the </a:t>
            </a:r>
            <a:r>
              <a:rPr lang="en-PH" dirty="0" err="1"/>
              <a:t>Synerduino</a:t>
            </a:r>
            <a:r>
              <a:rPr lang="en-PH" dirty="0"/>
              <a:t> STM and INAV combine is you can configure the Controller as an PLC  this means you can introduce an cause and effect behavior to the drone too do a certain action when condition variable is in effect.</a:t>
            </a:r>
          </a:p>
          <a:p>
            <a:endParaRPr lang="en-PH" dirty="0"/>
          </a:p>
          <a:p>
            <a:r>
              <a:rPr lang="en-PH" b="1" dirty="0"/>
              <a:t>Some sample one could create behavior</a:t>
            </a:r>
          </a:p>
          <a:p>
            <a:pPr marL="285750" indent="-285750">
              <a:buFont typeface="Arial" panose="020B0604020202020204" pitchFamily="34" charset="0"/>
              <a:buChar char="•"/>
            </a:pPr>
            <a:r>
              <a:rPr lang="en-PH" dirty="0"/>
              <a:t>Tilt Trigger</a:t>
            </a:r>
          </a:p>
          <a:p>
            <a:pPr marL="285750" indent="-285750">
              <a:buFont typeface="Arial" panose="020B0604020202020204" pitchFamily="34" charset="0"/>
              <a:buChar char="•"/>
            </a:pPr>
            <a:r>
              <a:rPr lang="en-PH" dirty="0"/>
              <a:t>Low Battery Failsafe  </a:t>
            </a:r>
          </a:p>
          <a:p>
            <a:pPr marL="285750" indent="-285750">
              <a:buFont typeface="Arial" panose="020B0604020202020204" pitchFamily="34" charset="0"/>
              <a:buChar char="•"/>
            </a:pPr>
            <a:r>
              <a:rPr lang="en-PH" dirty="0"/>
              <a:t>Geofence</a:t>
            </a:r>
          </a:p>
          <a:p>
            <a:pPr marL="285750" indent="-285750">
              <a:buFont typeface="Arial" panose="020B0604020202020204" pitchFamily="34" charset="0"/>
              <a:buChar char="•"/>
            </a:pPr>
            <a:r>
              <a:rPr lang="en-PH" dirty="0"/>
              <a:t>Waypoint Trigger</a:t>
            </a:r>
          </a:p>
          <a:p>
            <a:pPr marL="285750" indent="-285750">
              <a:buFont typeface="Arial" panose="020B0604020202020204" pitchFamily="34" charset="0"/>
              <a:buChar char="•"/>
            </a:pPr>
            <a:r>
              <a:rPr lang="en-PH" dirty="0"/>
              <a:t>Camera Gimbal</a:t>
            </a:r>
          </a:p>
          <a:p>
            <a:pPr marL="285750" indent="-285750">
              <a:buFont typeface="Arial" panose="020B0604020202020204" pitchFamily="34" charset="0"/>
              <a:buChar char="•"/>
            </a:pPr>
            <a:r>
              <a:rPr lang="en-PH" dirty="0"/>
              <a:t>Data Analytic Intervention</a:t>
            </a:r>
          </a:p>
          <a:p>
            <a:pPr marL="285750" indent="-285750">
              <a:buFont typeface="Arial" panose="020B0604020202020204" pitchFamily="34" charset="0"/>
              <a:buChar char="•"/>
            </a:pPr>
            <a:r>
              <a:rPr lang="en-PH" dirty="0"/>
              <a:t>Flight Mode override</a:t>
            </a:r>
          </a:p>
          <a:p>
            <a:pPr marL="285750" indent="-285750">
              <a:buFont typeface="Arial" panose="020B0604020202020204" pitchFamily="34" charset="0"/>
              <a:buChar char="•"/>
            </a:pPr>
            <a:r>
              <a:rPr lang="en-PH" dirty="0" err="1"/>
              <a:t>etc</a:t>
            </a:r>
            <a:r>
              <a:rPr lang="en-PH" dirty="0"/>
              <a:t>,</a:t>
            </a:r>
          </a:p>
          <a:p>
            <a:pPr marL="285750" indent="-285750">
              <a:buFont typeface="Arial" panose="020B0604020202020204" pitchFamily="34" charset="0"/>
              <a:buChar char="•"/>
            </a:pPr>
            <a:endParaRPr lang="en-PH" dirty="0"/>
          </a:p>
          <a:p>
            <a:r>
              <a:rPr lang="en-PH" dirty="0"/>
              <a:t>The Following are selected sample to help you to understand how programming works</a:t>
            </a:r>
          </a:p>
          <a:p>
            <a:endParaRPr lang="en-PH" dirty="0"/>
          </a:p>
        </p:txBody>
      </p:sp>
      <p:grpSp>
        <p:nvGrpSpPr>
          <p:cNvPr id="4" name="Group 3">
            <a:extLst>
              <a:ext uri="{FF2B5EF4-FFF2-40B4-BE49-F238E27FC236}">
                <a16:creationId xmlns:a16="http://schemas.microsoft.com/office/drawing/2014/main" id="{0B84A32A-B048-48DE-AC20-20647A793883}"/>
              </a:ext>
            </a:extLst>
          </p:cNvPr>
          <p:cNvGrpSpPr/>
          <p:nvPr/>
        </p:nvGrpSpPr>
        <p:grpSpPr>
          <a:xfrm>
            <a:off x="337184" y="394865"/>
            <a:ext cx="11517633" cy="581870"/>
            <a:chOff x="0" y="0"/>
            <a:chExt cx="4550176" cy="229875"/>
          </a:xfrm>
          <a:solidFill>
            <a:srgbClr val="00B0F0"/>
          </a:solidFill>
        </p:grpSpPr>
        <p:sp>
          <p:nvSpPr>
            <p:cNvPr id="5" name="Freeform 6">
              <a:extLst>
                <a:ext uri="{FF2B5EF4-FFF2-40B4-BE49-F238E27FC236}">
                  <a16:creationId xmlns:a16="http://schemas.microsoft.com/office/drawing/2014/main" id="{033BD987-A8FC-40BD-9E6E-1C562843D80A}"/>
                </a:ext>
              </a:extLst>
            </p:cNvPr>
            <p:cNvSpPr/>
            <p:nvPr/>
          </p:nvSpPr>
          <p:spPr>
            <a:xfrm>
              <a:off x="0" y="0"/>
              <a:ext cx="4550176" cy="229875"/>
            </a:xfrm>
            <a:custGeom>
              <a:avLst/>
              <a:gdLst/>
              <a:ahLst/>
              <a:cxnLst/>
              <a:rect l="l" t="t" r="r" b="b"/>
              <a:pathLst>
                <a:path w="4550176" h="229875">
                  <a:moveTo>
                    <a:pt x="22854" y="0"/>
                  </a:moveTo>
                  <a:lnTo>
                    <a:pt x="4527322" y="0"/>
                  </a:lnTo>
                  <a:cubicBezTo>
                    <a:pt x="4533383" y="0"/>
                    <a:pt x="4539196" y="2408"/>
                    <a:pt x="4543482" y="6694"/>
                  </a:cubicBezTo>
                  <a:cubicBezTo>
                    <a:pt x="4547768" y="10980"/>
                    <a:pt x="4550176" y="16793"/>
                    <a:pt x="4550176" y="22854"/>
                  </a:cubicBezTo>
                  <a:lnTo>
                    <a:pt x="4550176" y="207021"/>
                  </a:lnTo>
                  <a:cubicBezTo>
                    <a:pt x="4550176" y="219642"/>
                    <a:pt x="4539944" y="229875"/>
                    <a:pt x="4527322" y="229875"/>
                  </a:cubicBezTo>
                  <a:lnTo>
                    <a:pt x="22854" y="229875"/>
                  </a:lnTo>
                  <a:cubicBezTo>
                    <a:pt x="10232" y="229875"/>
                    <a:pt x="0" y="219642"/>
                    <a:pt x="0" y="207021"/>
                  </a:cubicBezTo>
                  <a:lnTo>
                    <a:pt x="0" y="22854"/>
                  </a:lnTo>
                  <a:cubicBezTo>
                    <a:pt x="0" y="10232"/>
                    <a:pt x="10232" y="0"/>
                    <a:pt x="22854" y="0"/>
                  </a:cubicBezTo>
                  <a:close/>
                </a:path>
              </a:pathLst>
            </a:custGeom>
            <a:grpFill/>
          </p:spPr>
        </p:sp>
        <p:sp>
          <p:nvSpPr>
            <p:cNvPr id="6" name="TextBox 5">
              <a:extLst>
                <a:ext uri="{FF2B5EF4-FFF2-40B4-BE49-F238E27FC236}">
                  <a16:creationId xmlns:a16="http://schemas.microsoft.com/office/drawing/2014/main" id="{8258AD8E-B272-4B83-AA42-4CA41B680D6F}"/>
                </a:ext>
              </a:extLst>
            </p:cNvPr>
            <p:cNvSpPr txBox="1"/>
            <p:nvPr/>
          </p:nvSpPr>
          <p:spPr>
            <a:xfrm>
              <a:off x="0" y="-28575"/>
              <a:ext cx="4550176" cy="258450"/>
            </a:xfrm>
            <a:prstGeom prst="rect">
              <a:avLst/>
            </a:prstGeom>
            <a:grpFill/>
          </p:spPr>
          <p:txBody>
            <a:bodyPr lIns="33867" tIns="33867" rIns="33867" bIns="33867" rtlCol="0" anchor="ctr"/>
            <a:lstStyle/>
            <a:p>
              <a:pPr algn="ctr">
                <a:lnSpc>
                  <a:spcPts val="1773"/>
                </a:lnSpc>
              </a:pPr>
              <a:endParaRPr sz="1200"/>
            </a:p>
          </p:txBody>
        </p:sp>
      </p:grpSp>
      <p:sp>
        <p:nvSpPr>
          <p:cNvPr id="7" name="TextBox 6">
            <a:extLst>
              <a:ext uri="{FF2B5EF4-FFF2-40B4-BE49-F238E27FC236}">
                <a16:creationId xmlns:a16="http://schemas.microsoft.com/office/drawing/2014/main" id="{B83E4D54-368A-4550-AFF2-A8D479A7494E}"/>
              </a:ext>
            </a:extLst>
          </p:cNvPr>
          <p:cNvSpPr txBox="1"/>
          <p:nvPr/>
        </p:nvSpPr>
        <p:spPr>
          <a:xfrm>
            <a:off x="2717760" y="455718"/>
            <a:ext cx="6756481" cy="350802"/>
          </a:xfrm>
          <a:prstGeom prst="rect">
            <a:avLst/>
          </a:prstGeom>
        </p:spPr>
        <p:txBody>
          <a:bodyPr lIns="0" tIns="0" rIns="0" bIns="0" rtlCol="0" anchor="t">
            <a:spAutoFit/>
          </a:bodyPr>
          <a:lstStyle/>
          <a:p>
            <a:pPr algn="ctr">
              <a:lnSpc>
                <a:spcPts val="2986"/>
              </a:lnSpc>
            </a:pPr>
            <a:r>
              <a:rPr lang="en-US" sz="2133" dirty="0">
                <a:solidFill>
                  <a:schemeClr val="bg1"/>
                </a:solidFill>
                <a:latin typeface="Blink Twice"/>
                <a:ea typeface="Blink Twice"/>
                <a:cs typeface="Blink Twice"/>
                <a:sym typeface="Blink Twice"/>
              </a:rPr>
              <a:t>PROGRAMING LOGIC SAMPLE</a:t>
            </a:r>
          </a:p>
        </p:txBody>
      </p:sp>
    </p:spTree>
    <p:extLst>
      <p:ext uri="{BB962C8B-B14F-4D97-AF65-F5344CB8AC3E}">
        <p14:creationId xmlns:p14="http://schemas.microsoft.com/office/powerpoint/2010/main" val="3268078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4C2214-83D7-4B5B-B515-EC904604E786}"/>
              </a:ext>
            </a:extLst>
          </p:cNvPr>
          <p:cNvPicPr>
            <a:picLocks noChangeAspect="1"/>
          </p:cNvPicPr>
          <p:nvPr/>
        </p:nvPicPr>
        <p:blipFill>
          <a:blip r:embed="rId2"/>
          <a:stretch>
            <a:fillRect/>
          </a:stretch>
        </p:blipFill>
        <p:spPr>
          <a:xfrm>
            <a:off x="2790825" y="749498"/>
            <a:ext cx="9267824" cy="5213151"/>
          </a:xfrm>
          <a:prstGeom prst="rect">
            <a:avLst/>
          </a:prstGeom>
        </p:spPr>
      </p:pic>
      <p:sp>
        <p:nvSpPr>
          <p:cNvPr id="3" name="Rectangle 2">
            <a:extLst>
              <a:ext uri="{FF2B5EF4-FFF2-40B4-BE49-F238E27FC236}">
                <a16:creationId xmlns:a16="http://schemas.microsoft.com/office/drawing/2014/main" id="{A8E154D3-438E-4897-AEE3-E0EE9A4401CE}"/>
              </a:ext>
            </a:extLst>
          </p:cNvPr>
          <p:cNvSpPr/>
          <p:nvPr/>
        </p:nvSpPr>
        <p:spPr>
          <a:xfrm>
            <a:off x="79898" y="113393"/>
            <a:ext cx="3169329" cy="523220"/>
          </a:xfrm>
          <a:prstGeom prst="rect">
            <a:avLst/>
          </a:prstGeom>
        </p:spPr>
        <p:txBody>
          <a:bodyPr wrap="square">
            <a:spAutoFit/>
          </a:bodyPr>
          <a:lstStyle/>
          <a:p>
            <a:r>
              <a:rPr lang="en-US" sz="2800" dirty="0">
                <a:solidFill>
                  <a:schemeClr val="accent1"/>
                </a:solidFill>
              </a:rPr>
              <a:t>Tilt Trigger sample</a:t>
            </a:r>
            <a:endParaRPr lang="en-PH" sz="2800" dirty="0">
              <a:solidFill>
                <a:schemeClr val="accent1"/>
              </a:solidFill>
            </a:endParaRPr>
          </a:p>
        </p:txBody>
      </p:sp>
      <p:sp>
        <p:nvSpPr>
          <p:cNvPr id="4" name="Rectangle 3">
            <a:extLst>
              <a:ext uri="{FF2B5EF4-FFF2-40B4-BE49-F238E27FC236}">
                <a16:creationId xmlns:a16="http://schemas.microsoft.com/office/drawing/2014/main" id="{FBF37314-F1C2-4F96-A011-DF7FF6E795C1}"/>
              </a:ext>
            </a:extLst>
          </p:cNvPr>
          <p:cNvSpPr/>
          <p:nvPr/>
        </p:nvSpPr>
        <p:spPr>
          <a:xfrm>
            <a:off x="306674" y="918266"/>
            <a:ext cx="2356627" cy="6463308"/>
          </a:xfrm>
          <a:prstGeom prst="rect">
            <a:avLst/>
          </a:prstGeom>
        </p:spPr>
        <p:txBody>
          <a:bodyPr wrap="square">
            <a:spAutoFit/>
          </a:bodyPr>
          <a:lstStyle/>
          <a:p>
            <a:r>
              <a:rPr lang="en-US" dirty="0"/>
              <a:t>In this Programing sample we’ll be triggering a servo when the drone tilt more than 10 degrees to the right</a:t>
            </a:r>
          </a:p>
          <a:p>
            <a:endParaRPr lang="en-US" dirty="0"/>
          </a:p>
          <a:p>
            <a:r>
              <a:rPr lang="en-US" dirty="0"/>
              <a:t>This application can be use to </a:t>
            </a:r>
          </a:p>
          <a:p>
            <a:pPr marL="285750" indent="-285750">
              <a:buFont typeface="Arial" panose="020B0604020202020204" pitchFamily="34" charset="0"/>
              <a:buChar char="•"/>
            </a:pPr>
            <a:r>
              <a:rPr lang="en-US" dirty="0"/>
              <a:t>deploy payload </a:t>
            </a:r>
          </a:p>
          <a:p>
            <a:pPr marL="285750" indent="-285750">
              <a:buFont typeface="Arial" panose="020B0604020202020204" pitchFamily="34" charset="0"/>
              <a:buChar char="•"/>
            </a:pPr>
            <a:r>
              <a:rPr lang="en-US" dirty="0"/>
              <a:t>Stabilization gimbal</a:t>
            </a:r>
          </a:p>
          <a:p>
            <a:pPr marL="285750" indent="-285750">
              <a:buFont typeface="Arial" panose="020B0604020202020204" pitchFamily="34" charset="0"/>
              <a:buChar char="•"/>
            </a:pPr>
            <a:r>
              <a:rPr lang="en-US" dirty="0"/>
              <a:t>trigger a companion hardware to perform a task</a:t>
            </a:r>
          </a:p>
          <a:p>
            <a:endParaRPr lang="en-US" dirty="0"/>
          </a:p>
          <a:p>
            <a:r>
              <a:rPr lang="en-US" dirty="0"/>
              <a:t>In Mixer tab add new Mixer Rule to RC channel 6</a:t>
            </a:r>
          </a:p>
          <a:p>
            <a:endParaRPr lang="en-US" dirty="0"/>
          </a:p>
          <a:p>
            <a:r>
              <a:rPr lang="en-US" dirty="0">
                <a:solidFill>
                  <a:srgbClr val="00B0F0"/>
                </a:solidFill>
              </a:rPr>
              <a:t>Servo S7 Pin</a:t>
            </a:r>
          </a:p>
          <a:p>
            <a:r>
              <a:rPr lang="en-US" dirty="0">
                <a:solidFill>
                  <a:srgbClr val="00B0F0"/>
                </a:solidFill>
              </a:rPr>
              <a:t>Servo S5 Pin</a:t>
            </a:r>
          </a:p>
          <a:p>
            <a:endParaRPr lang="en-US" dirty="0"/>
          </a:p>
          <a:p>
            <a:endParaRPr lang="en-US" dirty="0"/>
          </a:p>
        </p:txBody>
      </p:sp>
      <p:sp>
        <p:nvSpPr>
          <p:cNvPr id="5" name="Rectangle 4">
            <a:extLst>
              <a:ext uri="{FF2B5EF4-FFF2-40B4-BE49-F238E27FC236}">
                <a16:creationId xmlns:a16="http://schemas.microsoft.com/office/drawing/2014/main" id="{8F0E4D37-AC6B-4BB7-8BB7-880F3883E78A}"/>
              </a:ext>
            </a:extLst>
          </p:cNvPr>
          <p:cNvSpPr/>
          <p:nvPr/>
        </p:nvSpPr>
        <p:spPr>
          <a:xfrm>
            <a:off x="1553114" y="6118045"/>
            <a:ext cx="2475421" cy="646331"/>
          </a:xfrm>
          <a:prstGeom prst="rect">
            <a:avLst/>
          </a:prstGeom>
        </p:spPr>
        <p:txBody>
          <a:bodyPr wrap="none">
            <a:spAutoFit/>
          </a:bodyPr>
          <a:lstStyle/>
          <a:p>
            <a:r>
              <a:rPr lang="en-US" dirty="0" err="1"/>
              <a:t>SYNERDUINOSTM.Hex</a:t>
            </a:r>
            <a:endParaRPr lang="en-US" dirty="0"/>
          </a:p>
          <a:p>
            <a:r>
              <a:rPr lang="en-US" dirty="0" err="1"/>
              <a:t>SYNERDUINOSTMSV.Hex</a:t>
            </a:r>
            <a:endParaRPr lang="en-PH" dirty="0"/>
          </a:p>
        </p:txBody>
      </p:sp>
    </p:spTree>
    <p:extLst>
      <p:ext uri="{BB962C8B-B14F-4D97-AF65-F5344CB8AC3E}">
        <p14:creationId xmlns:p14="http://schemas.microsoft.com/office/powerpoint/2010/main" val="9032655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93814D7-1B84-4D9F-959F-3B31B4B1BF69}"/>
              </a:ext>
            </a:extLst>
          </p:cNvPr>
          <p:cNvPicPr>
            <a:picLocks noChangeAspect="1"/>
          </p:cNvPicPr>
          <p:nvPr/>
        </p:nvPicPr>
        <p:blipFill>
          <a:blip r:embed="rId2"/>
          <a:stretch>
            <a:fillRect/>
          </a:stretch>
        </p:blipFill>
        <p:spPr>
          <a:xfrm>
            <a:off x="2776272" y="796975"/>
            <a:ext cx="8963290" cy="5041850"/>
          </a:xfrm>
          <a:prstGeom prst="rect">
            <a:avLst/>
          </a:prstGeom>
        </p:spPr>
      </p:pic>
      <p:sp>
        <p:nvSpPr>
          <p:cNvPr id="4" name="Rectangle 3">
            <a:extLst>
              <a:ext uri="{FF2B5EF4-FFF2-40B4-BE49-F238E27FC236}">
                <a16:creationId xmlns:a16="http://schemas.microsoft.com/office/drawing/2014/main" id="{92410A0B-8DF5-4400-A56D-3B1FFDD7407E}"/>
              </a:ext>
            </a:extLst>
          </p:cNvPr>
          <p:cNvSpPr/>
          <p:nvPr/>
        </p:nvSpPr>
        <p:spPr>
          <a:xfrm>
            <a:off x="306674" y="918266"/>
            <a:ext cx="2356627" cy="5632311"/>
          </a:xfrm>
          <a:prstGeom prst="rect">
            <a:avLst/>
          </a:prstGeom>
        </p:spPr>
        <p:txBody>
          <a:bodyPr wrap="square">
            <a:spAutoFit/>
          </a:bodyPr>
          <a:lstStyle/>
          <a:p>
            <a:r>
              <a:rPr lang="en-US" dirty="0" err="1"/>
              <a:t>Inav</a:t>
            </a:r>
            <a:r>
              <a:rPr lang="en-US" dirty="0"/>
              <a:t> has Programming value you can instruct Conditions to and when to conditions are Valid it can be use to trigger an action that the </a:t>
            </a:r>
            <a:r>
              <a:rPr lang="en-US" dirty="0" err="1"/>
              <a:t>Synerduino</a:t>
            </a:r>
            <a:r>
              <a:rPr lang="en-US" dirty="0"/>
              <a:t> would do. </a:t>
            </a:r>
          </a:p>
          <a:p>
            <a:endParaRPr lang="en-US" dirty="0"/>
          </a:p>
          <a:p>
            <a:r>
              <a:rPr lang="en-US" dirty="0"/>
              <a:t>This can serve basic</a:t>
            </a:r>
          </a:p>
          <a:p>
            <a:pPr marL="285750" indent="-285750">
              <a:buFont typeface="Arial" panose="020B0604020202020204" pitchFamily="34" charset="0"/>
              <a:buChar char="•"/>
            </a:pPr>
            <a:r>
              <a:rPr lang="en-US" dirty="0"/>
              <a:t>failsafe function</a:t>
            </a:r>
          </a:p>
          <a:p>
            <a:pPr marL="285750" indent="-285750">
              <a:buFont typeface="Arial" panose="020B0604020202020204" pitchFamily="34" charset="0"/>
              <a:buChar char="•"/>
            </a:pPr>
            <a:r>
              <a:rPr lang="en-US" dirty="0"/>
              <a:t>Geofence</a:t>
            </a:r>
          </a:p>
          <a:p>
            <a:pPr marL="285750" indent="-285750">
              <a:buFont typeface="Arial" panose="020B0604020202020204" pitchFamily="34" charset="0"/>
              <a:buChar char="•"/>
            </a:pPr>
            <a:r>
              <a:rPr lang="en-US" dirty="0"/>
              <a:t>Servo trigger</a:t>
            </a:r>
          </a:p>
          <a:p>
            <a:endParaRPr lang="en-US" dirty="0"/>
          </a:p>
          <a:p>
            <a:r>
              <a:rPr lang="en-US" dirty="0"/>
              <a:t>To more complex </a:t>
            </a:r>
          </a:p>
          <a:p>
            <a:pPr marL="285750" indent="-285750">
              <a:buFont typeface="Arial" panose="020B0604020202020204" pitchFamily="34" charset="0"/>
              <a:buChar char="•"/>
            </a:pPr>
            <a:r>
              <a:rPr lang="en-US" dirty="0"/>
              <a:t>Mission conditions</a:t>
            </a:r>
          </a:p>
          <a:p>
            <a:pPr marL="285750" indent="-285750">
              <a:buFont typeface="Arial" panose="020B0604020202020204" pitchFamily="34" charset="0"/>
              <a:buChar char="•"/>
            </a:pPr>
            <a:r>
              <a:rPr lang="en-US" dirty="0"/>
              <a:t>Events Conditions</a:t>
            </a:r>
          </a:p>
          <a:p>
            <a:endParaRPr lang="en-US" dirty="0"/>
          </a:p>
          <a:p>
            <a:endParaRPr lang="en-US" dirty="0"/>
          </a:p>
          <a:p>
            <a:endParaRPr lang="en-US" dirty="0"/>
          </a:p>
        </p:txBody>
      </p:sp>
      <p:sp>
        <p:nvSpPr>
          <p:cNvPr id="5" name="Rectangle 4">
            <a:extLst>
              <a:ext uri="{FF2B5EF4-FFF2-40B4-BE49-F238E27FC236}">
                <a16:creationId xmlns:a16="http://schemas.microsoft.com/office/drawing/2014/main" id="{5274B37B-C9FE-49B1-8A78-60C0D6B366D5}"/>
              </a:ext>
            </a:extLst>
          </p:cNvPr>
          <p:cNvSpPr/>
          <p:nvPr/>
        </p:nvSpPr>
        <p:spPr>
          <a:xfrm>
            <a:off x="79898" y="113393"/>
            <a:ext cx="3169329" cy="523220"/>
          </a:xfrm>
          <a:prstGeom prst="rect">
            <a:avLst/>
          </a:prstGeom>
        </p:spPr>
        <p:txBody>
          <a:bodyPr wrap="square">
            <a:spAutoFit/>
          </a:bodyPr>
          <a:lstStyle/>
          <a:p>
            <a:r>
              <a:rPr lang="en-US" sz="2800" dirty="0">
                <a:solidFill>
                  <a:schemeClr val="accent1"/>
                </a:solidFill>
              </a:rPr>
              <a:t>Tilt Trigger sample</a:t>
            </a:r>
            <a:endParaRPr lang="en-PH" sz="2800" dirty="0">
              <a:solidFill>
                <a:schemeClr val="accent1"/>
              </a:solidFill>
            </a:endParaRPr>
          </a:p>
        </p:txBody>
      </p:sp>
    </p:spTree>
    <p:extLst>
      <p:ext uri="{BB962C8B-B14F-4D97-AF65-F5344CB8AC3E}">
        <p14:creationId xmlns:p14="http://schemas.microsoft.com/office/powerpoint/2010/main" val="1391533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AF3433C-ED23-4A75-9397-0BAFF4677974}"/>
              </a:ext>
            </a:extLst>
          </p:cNvPr>
          <p:cNvPicPr>
            <a:picLocks noChangeAspect="1"/>
          </p:cNvPicPr>
          <p:nvPr/>
        </p:nvPicPr>
        <p:blipFill>
          <a:blip r:embed="rId2"/>
          <a:stretch>
            <a:fillRect/>
          </a:stretch>
        </p:blipFill>
        <p:spPr>
          <a:xfrm>
            <a:off x="3693110" y="636613"/>
            <a:ext cx="7828255" cy="3230175"/>
          </a:xfrm>
          <a:prstGeom prst="rect">
            <a:avLst/>
          </a:prstGeom>
        </p:spPr>
      </p:pic>
      <p:sp>
        <p:nvSpPr>
          <p:cNvPr id="4" name="Rectangle 3">
            <a:extLst>
              <a:ext uri="{FF2B5EF4-FFF2-40B4-BE49-F238E27FC236}">
                <a16:creationId xmlns:a16="http://schemas.microsoft.com/office/drawing/2014/main" id="{3494CA17-DD80-4345-AA0A-7FBCE7E58636}"/>
              </a:ext>
            </a:extLst>
          </p:cNvPr>
          <p:cNvSpPr/>
          <p:nvPr/>
        </p:nvSpPr>
        <p:spPr>
          <a:xfrm>
            <a:off x="159798" y="671691"/>
            <a:ext cx="3440491" cy="6771084"/>
          </a:xfrm>
          <a:prstGeom prst="rect">
            <a:avLst/>
          </a:prstGeom>
        </p:spPr>
        <p:txBody>
          <a:bodyPr wrap="square">
            <a:spAutoFit/>
          </a:bodyPr>
          <a:lstStyle/>
          <a:p>
            <a:r>
              <a:rPr lang="en-US" sz="1600" dirty="0"/>
              <a:t>In this Sample  </a:t>
            </a:r>
          </a:p>
          <a:p>
            <a:endParaRPr lang="en-US" sz="1600" dirty="0"/>
          </a:p>
          <a:p>
            <a:r>
              <a:rPr lang="en-US" sz="1600" dirty="0"/>
              <a:t>Operation </a:t>
            </a:r>
          </a:p>
          <a:p>
            <a:r>
              <a:rPr lang="en-US" sz="1600" dirty="0"/>
              <a:t>-this instruct the type of operation the programming is to perform </a:t>
            </a:r>
          </a:p>
          <a:p>
            <a:endParaRPr lang="en-US" sz="1600" dirty="0"/>
          </a:p>
          <a:p>
            <a:r>
              <a:rPr lang="en-US" b="1" dirty="0"/>
              <a:t>#0</a:t>
            </a:r>
          </a:p>
          <a:p>
            <a:endParaRPr lang="en-US" sz="1400" dirty="0"/>
          </a:p>
          <a:p>
            <a:pPr marL="285750" indent="-285750">
              <a:buFontTx/>
              <a:buChar char="-"/>
            </a:pPr>
            <a:r>
              <a:rPr lang="en-US" sz="1400" dirty="0"/>
              <a:t>Set GVAR </a:t>
            </a:r>
          </a:p>
          <a:p>
            <a:endParaRPr lang="en-US" sz="1400" dirty="0"/>
          </a:p>
          <a:p>
            <a:r>
              <a:rPr lang="en-US" sz="1400" b="1" dirty="0"/>
              <a:t>Operand A</a:t>
            </a:r>
          </a:p>
          <a:p>
            <a:r>
              <a:rPr lang="en-US" sz="1400" dirty="0"/>
              <a:t>- Then we instruct the value </a:t>
            </a:r>
          </a:p>
          <a:p>
            <a:r>
              <a:rPr lang="en-US" sz="1400" dirty="0"/>
              <a:t> – set which GVAR to write on</a:t>
            </a:r>
          </a:p>
          <a:p>
            <a:endParaRPr lang="en-US" sz="1400" dirty="0"/>
          </a:p>
          <a:p>
            <a:r>
              <a:rPr lang="en-US" sz="1400" dirty="0"/>
              <a:t>Set GVAR  to Value 1 </a:t>
            </a:r>
          </a:p>
          <a:p>
            <a:pPr marL="285750" indent="-285750">
              <a:buFontTx/>
              <a:buChar char="-"/>
            </a:pPr>
            <a:r>
              <a:rPr lang="en-US" sz="1400" dirty="0"/>
              <a:t>GVAR1</a:t>
            </a:r>
          </a:p>
          <a:p>
            <a:pPr marL="285750" indent="-285750">
              <a:buFontTx/>
              <a:buChar char="-"/>
            </a:pPr>
            <a:endParaRPr lang="en-US" sz="1400" dirty="0"/>
          </a:p>
          <a:p>
            <a:r>
              <a:rPr lang="en-US" sz="1400" b="1" dirty="0"/>
              <a:t>Operand B</a:t>
            </a:r>
          </a:p>
          <a:p>
            <a:pPr marL="285750" indent="-285750">
              <a:buFontTx/>
              <a:buChar char="-"/>
            </a:pPr>
            <a:endParaRPr lang="en-US" sz="1400" dirty="0"/>
          </a:p>
          <a:p>
            <a:r>
              <a:rPr lang="en-US" sz="1400" dirty="0"/>
              <a:t>-here we want to capture flight data  </a:t>
            </a:r>
          </a:p>
          <a:p>
            <a:pPr marL="285750" indent="-285750">
              <a:buFontTx/>
              <a:buChar char="-"/>
            </a:pPr>
            <a:r>
              <a:rPr lang="en-US" sz="1400" dirty="0"/>
              <a:t>This example is Roll (degree)</a:t>
            </a:r>
          </a:p>
          <a:p>
            <a:pPr marL="285750" indent="-285750">
              <a:buFontTx/>
              <a:buChar char="-"/>
            </a:pPr>
            <a:r>
              <a:rPr lang="en-US" sz="1400" dirty="0"/>
              <a:t>Meaning it captures the roll in angle of the </a:t>
            </a:r>
            <a:r>
              <a:rPr lang="en-US" sz="1400" dirty="0" err="1"/>
              <a:t>Synerduino</a:t>
            </a:r>
            <a:r>
              <a:rPr lang="en-US" sz="1400" dirty="0"/>
              <a:t> shield</a:t>
            </a:r>
          </a:p>
          <a:p>
            <a:pPr marL="285750" indent="-285750">
              <a:buFontTx/>
              <a:buChar char="-"/>
            </a:pPr>
            <a:endParaRPr lang="en-US" sz="1400" dirty="0"/>
          </a:p>
          <a:p>
            <a:r>
              <a:rPr lang="en-US" sz="1400" b="1" dirty="0"/>
              <a:t>Active </a:t>
            </a:r>
          </a:p>
          <a:p>
            <a:pPr marL="285750" indent="-285750">
              <a:buFontTx/>
              <a:buChar char="-"/>
            </a:pPr>
            <a:r>
              <a:rPr lang="en-US" sz="1400" dirty="0"/>
              <a:t>means the platform is always active and constant listening to the Roll angle</a:t>
            </a:r>
          </a:p>
          <a:p>
            <a:pPr marL="285750" indent="-285750">
              <a:buFontTx/>
              <a:buChar char="-"/>
            </a:pPr>
            <a:endParaRPr lang="en-US" sz="1400" dirty="0"/>
          </a:p>
          <a:p>
            <a:endParaRPr lang="en-US" sz="1400" dirty="0"/>
          </a:p>
          <a:p>
            <a:endParaRPr lang="en-US" sz="1600" dirty="0"/>
          </a:p>
        </p:txBody>
      </p:sp>
      <p:sp>
        <p:nvSpPr>
          <p:cNvPr id="5" name="Rectangle 4">
            <a:extLst>
              <a:ext uri="{FF2B5EF4-FFF2-40B4-BE49-F238E27FC236}">
                <a16:creationId xmlns:a16="http://schemas.microsoft.com/office/drawing/2014/main" id="{10C20335-DD54-4BCE-B15E-751774F7993E}"/>
              </a:ext>
            </a:extLst>
          </p:cNvPr>
          <p:cNvSpPr/>
          <p:nvPr/>
        </p:nvSpPr>
        <p:spPr>
          <a:xfrm>
            <a:off x="5272873" y="4601140"/>
            <a:ext cx="3440491" cy="1785104"/>
          </a:xfrm>
          <a:prstGeom prst="rect">
            <a:avLst/>
          </a:prstGeom>
        </p:spPr>
        <p:txBody>
          <a:bodyPr wrap="square">
            <a:spAutoFit/>
          </a:bodyPr>
          <a:lstStyle/>
          <a:p>
            <a:r>
              <a:rPr lang="en-US" sz="1600" dirty="0"/>
              <a:t>In this Sample when the Drone roll greater than 10 degrees to the right the servo  on S5 triggers</a:t>
            </a:r>
          </a:p>
          <a:p>
            <a:endParaRPr lang="en-US" sz="1600" dirty="0"/>
          </a:p>
          <a:p>
            <a:r>
              <a:rPr lang="en-US" sz="1600" dirty="0"/>
              <a:t>Note: Mixer Tab the Servo </a:t>
            </a:r>
            <a:endParaRPr lang="en-US" sz="1400" dirty="0"/>
          </a:p>
          <a:p>
            <a:endParaRPr lang="en-US" sz="1400" dirty="0"/>
          </a:p>
          <a:p>
            <a:endParaRPr lang="en-US" sz="1600" dirty="0"/>
          </a:p>
        </p:txBody>
      </p:sp>
      <p:sp>
        <p:nvSpPr>
          <p:cNvPr id="6" name="Rectangle 5">
            <a:extLst>
              <a:ext uri="{FF2B5EF4-FFF2-40B4-BE49-F238E27FC236}">
                <a16:creationId xmlns:a16="http://schemas.microsoft.com/office/drawing/2014/main" id="{52942104-CA2E-4445-B3E1-0ED1A13A19BA}"/>
              </a:ext>
            </a:extLst>
          </p:cNvPr>
          <p:cNvSpPr/>
          <p:nvPr/>
        </p:nvSpPr>
        <p:spPr>
          <a:xfrm>
            <a:off x="79898" y="113393"/>
            <a:ext cx="3169329" cy="523220"/>
          </a:xfrm>
          <a:prstGeom prst="rect">
            <a:avLst/>
          </a:prstGeom>
        </p:spPr>
        <p:txBody>
          <a:bodyPr wrap="square">
            <a:spAutoFit/>
          </a:bodyPr>
          <a:lstStyle/>
          <a:p>
            <a:r>
              <a:rPr lang="en-US" sz="2800" dirty="0">
                <a:solidFill>
                  <a:schemeClr val="accent1"/>
                </a:solidFill>
              </a:rPr>
              <a:t>Tilt Trigger sample</a:t>
            </a:r>
            <a:endParaRPr lang="en-PH" sz="2800" dirty="0">
              <a:solidFill>
                <a:schemeClr val="accent1"/>
              </a:solidFill>
            </a:endParaRPr>
          </a:p>
        </p:txBody>
      </p:sp>
    </p:spTree>
    <p:extLst>
      <p:ext uri="{BB962C8B-B14F-4D97-AF65-F5344CB8AC3E}">
        <p14:creationId xmlns:p14="http://schemas.microsoft.com/office/powerpoint/2010/main" val="6419139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8B0A0A-D3F6-4FB8-B35D-13EE746A26B4}"/>
              </a:ext>
            </a:extLst>
          </p:cNvPr>
          <p:cNvPicPr>
            <a:picLocks noChangeAspect="1"/>
          </p:cNvPicPr>
          <p:nvPr/>
        </p:nvPicPr>
        <p:blipFill>
          <a:blip r:embed="rId2"/>
          <a:stretch>
            <a:fillRect/>
          </a:stretch>
        </p:blipFill>
        <p:spPr>
          <a:xfrm>
            <a:off x="3600289" y="875899"/>
            <a:ext cx="8429791" cy="3543701"/>
          </a:xfrm>
          <a:prstGeom prst="rect">
            <a:avLst/>
          </a:prstGeom>
        </p:spPr>
      </p:pic>
      <p:sp>
        <p:nvSpPr>
          <p:cNvPr id="3" name="Rectangle 2">
            <a:extLst>
              <a:ext uri="{FF2B5EF4-FFF2-40B4-BE49-F238E27FC236}">
                <a16:creationId xmlns:a16="http://schemas.microsoft.com/office/drawing/2014/main" id="{2AF6B596-4447-4A86-BE4C-D0E26203C9DD}"/>
              </a:ext>
            </a:extLst>
          </p:cNvPr>
          <p:cNvSpPr/>
          <p:nvPr/>
        </p:nvSpPr>
        <p:spPr>
          <a:xfrm>
            <a:off x="224064" y="547396"/>
            <a:ext cx="3440491" cy="7017306"/>
          </a:xfrm>
          <a:prstGeom prst="rect">
            <a:avLst/>
          </a:prstGeom>
        </p:spPr>
        <p:txBody>
          <a:bodyPr wrap="square">
            <a:spAutoFit/>
          </a:bodyPr>
          <a:lstStyle/>
          <a:p>
            <a:endParaRPr lang="en-US" sz="1600" dirty="0"/>
          </a:p>
          <a:p>
            <a:r>
              <a:rPr lang="en-US" sz="1600" dirty="0"/>
              <a:t>Operation </a:t>
            </a:r>
          </a:p>
          <a:p>
            <a:r>
              <a:rPr lang="en-US" sz="1600" dirty="0"/>
              <a:t>-this instruct the type of operation the programming is to perform</a:t>
            </a:r>
          </a:p>
          <a:p>
            <a:endParaRPr lang="en-US" sz="1600" dirty="0"/>
          </a:p>
          <a:p>
            <a:r>
              <a:rPr lang="en-US" b="1" dirty="0"/>
              <a:t># 1</a:t>
            </a:r>
          </a:p>
          <a:p>
            <a:endParaRPr lang="en-US" sz="1600" dirty="0"/>
          </a:p>
          <a:p>
            <a:pPr marL="285750" indent="-285750">
              <a:buFont typeface="Arial" panose="020B0604020202020204" pitchFamily="34" charset="0"/>
              <a:buChar char="•"/>
            </a:pPr>
            <a:r>
              <a:rPr lang="en-US" sz="1600" dirty="0"/>
              <a:t>Greater than (Conditions)</a:t>
            </a:r>
          </a:p>
          <a:p>
            <a:endParaRPr lang="en-US" sz="1600" dirty="0"/>
          </a:p>
          <a:p>
            <a:r>
              <a:rPr lang="en-US" sz="1600" b="1" dirty="0"/>
              <a:t>Operand A</a:t>
            </a:r>
          </a:p>
          <a:p>
            <a:r>
              <a:rPr lang="en-US" sz="1600" dirty="0"/>
              <a:t>-We want to Extract information from GAVR 1 (Global Variable 1)</a:t>
            </a:r>
          </a:p>
          <a:p>
            <a:endParaRPr lang="en-US" sz="1600" dirty="0"/>
          </a:p>
          <a:p>
            <a:r>
              <a:rPr lang="en-US" sz="1600" b="1" dirty="0"/>
              <a:t>Operand B</a:t>
            </a:r>
          </a:p>
          <a:p>
            <a:pPr marL="285750" indent="-285750">
              <a:buFont typeface="Arial" panose="020B0604020202020204" pitchFamily="34" charset="0"/>
              <a:buChar char="•"/>
            </a:pPr>
            <a:r>
              <a:rPr lang="en-US" sz="1600" dirty="0"/>
              <a:t> if the Value is 10 (Degrees) </a:t>
            </a:r>
          </a:p>
          <a:p>
            <a:pPr marL="285750" indent="-285750">
              <a:buFont typeface="Arial" panose="020B0604020202020204" pitchFamily="34" charset="0"/>
              <a:buChar char="•"/>
            </a:pPr>
            <a:r>
              <a:rPr lang="en-US" sz="1600" dirty="0"/>
              <a:t>This example is Roll (degree)</a:t>
            </a:r>
          </a:p>
          <a:p>
            <a:endParaRPr lang="en-US" sz="1600" dirty="0"/>
          </a:p>
          <a:p>
            <a:r>
              <a:rPr lang="en-US" sz="1600" b="1" dirty="0"/>
              <a:t>Active </a:t>
            </a:r>
          </a:p>
          <a:p>
            <a:r>
              <a:rPr lang="en-US" sz="1600" dirty="0"/>
              <a:t>means the platform is always active and constant listening to the Roll angle</a:t>
            </a:r>
          </a:p>
          <a:p>
            <a:endParaRPr lang="en-US" sz="1600" dirty="0"/>
          </a:p>
          <a:p>
            <a:r>
              <a:rPr lang="en-US" sz="1600" b="1" dirty="0"/>
              <a:t>Status </a:t>
            </a:r>
          </a:p>
          <a:p>
            <a:pPr marL="285750" indent="-285750">
              <a:buFont typeface="Arial" panose="020B0604020202020204" pitchFamily="34" charset="0"/>
              <a:buChar char="•"/>
            </a:pPr>
            <a:r>
              <a:rPr lang="en-US" sz="1600" dirty="0"/>
              <a:t>This will trigger if the Value greater than 10 degrees is met it should indicate</a:t>
            </a:r>
          </a:p>
          <a:p>
            <a:pPr marL="285750" indent="-285750">
              <a:buFontTx/>
              <a:buChar char="-"/>
            </a:pPr>
            <a:endParaRPr lang="en-US" sz="1600" dirty="0"/>
          </a:p>
          <a:p>
            <a:endParaRPr lang="en-US" sz="1600" dirty="0"/>
          </a:p>
          <a:p>
            <a:endParaRPr lang="en-US" sz="1600" dirty="0"/>
          </a:p>
        </p:txBody>
      </p:sp>
      <p:sp>
        <p:nvSpPr>
          <p:cNvPr id="4" name="Rectangle 3">
            <a:extLst>
              <a:ext uri="{FF2B5EF4-FFF2-40B4-BE49-F238E27FC236}">
                <a16:creationId xmlns:a16="http://schemas.microsoft.com/office/drawing/2014/main" id="{5317BA9F-B9B9-46CD-B488-891723CAD4FA}"/>
              </a:ext>
            </a:extLst>
          </p:cNvPr>
          <p:cNvSpPr/>
          <p:nvPr/>
        </p:nvSpPr>
        <p:spPr>
          <a:xfrm>
            <a:off x="113805" y="24176"/>
            <a:ext cx="3169329" cy="523220"/>
          </a:xfrm>
          <a:prstGeom prst="rect">
            <a:avLst/>
          </a:prstGeom>
        </p:spPr>
        <p:txBody>
          <a:bodyPr wrap="square">
            <a:spAutoFit/>
          </a:bodyPr>
          <a:lstStyle/>
          <a:p>
            <a:r>
              <a:rPr lang="en-US" sz="2800" dirty="0">
                <a:solidFill>
                  <a:schemeClr val="accent1"/>
                </a:solidFill>
              </a:rPr>
              <a:t>Tilt Trigger sample</a:t>
            </a:r>
            <a:endParaRPr lang="en-PH" sz="2800" dirty="0">
              <a:solidFill>
                <a:schemeClr val="accent1"/>
              </a:solidFill>
            </a:endParaRPr>
          </a:p>
        </p:txBody>
      </p:sp>
    </p:spTree>
    <p:extLst>
      <p:ext uri="{BB962C8B-B14F-4D97-AF65-F5344CB8AC3E}">
        <p14:creationId xmlns:p14="http://schemas.microsoft.com/office/powerpoint/2010/main" val="6931857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69F1DB-7D73-4A40-9F7B-E570AE10C590}"/>
              </a:ext>
            </a:extLst>
          </p:cNvPr>
          <p:cNvSpPr/>
          <p:nvPr/>
        </p:nvSpPr>
        <p:spPr>
          <a:xfrm>
            <a:off x="229039" y="522770"/>
            <a:ext cx="3440491" cy="5847755"/>
          </a:xfrm>
          <a:prstGeom prst="rect">
            <a:avLst/>
          </a:prstGeom>
        </p:spPr>
        <p:txBody>
          <a:bodyPr wrap="square">
            <a:spAutoFit/>
          </a:bodyPr>
          <a:lstStyle/>
          <a:p>
            <a:r>
              <a:rPr lang="en-US" sz="1600" dirty="0"/>
              <a:t>In this Sample  </a:t>
            </a:r>
          </a:p>
          <a:p>
            <a:endParaRPr lang="en-US" sz="1600" dirty="0"/>
          </a:p>
          <a:p>
            <a:r>
              <a:rPr lang="en-US" sz="1600" dirty="0"/>
              <a:t>Operation </a:t>
            </a:r>
          </a:p>
          <a:p>
            <a:r>
              <a:rPr lang="en-US" sz="1600" dirty="0"/>
              <a:t>-this instruct the type of operation the programming is to perform</a:t>
            </a:r>
          </a:p>
          <a:p>
            <a:endParaRPr lang="en-US" sz="1600" dirty="0"/>
          </a:p>
          <a:p>
            <a:r>
              <a:rPr lang="en-US" sz="2000" dirty="0"/>
              <a:t>#2</a:t>
            </a:r>
          </a:p>
          <a:p>
            <a:endParaRPr lang="en-US" sz="1600" dirty="0"/>
          </a:p>
          <a:p>
            <a:r>
              <a:rPr lang="en-US" sz="1600" dirty="0"/>
              <a:t>Override RC channel</a:t>
            </a:r>
          </a:p>
          <a:p>
            <a:endParaRPr lang="en-US" sz="1600" dirty="0"/>
          </a:p>
          <a:p>
            <a:r>
              <a:rPr lang="en-US" sz="1400" b="1" dirty="0"/>
              <a:t>Operand A</a:t>
            </a:r>
          </a:p>
          <a:p>
            <a:pPr marL="285750" indent="-285750">
              <a:buFont typeface="Arial" panose="020B0604020202020204" pitchFamily="34" charset="0"/>
              <a:buChar char="•"/>
            </a:pPr>
            <a:r>
              <a:rPr lang="en-US" sz="1400" dirty="0"/>
              <a:t> Value6 (RC Channel 6 or Aux2)</a:t>
            </a:r>
          </a:p>
          <a:p>
            <a:endParaRPr lang="en-US" sz="1400" dirty="0"/>
          </a:p>
          <a:p>
            <a:r>
              <a:rPr lang="en-US" sz="1400" b="1" dirty="0"/>
              <a:t>Operand B</a:t>
            </a:r>
          </a:p>
          <a:p>
            <a:pPr marL="285750" indent="-285750">
              <a:buFont typeface="Arial" panose="020B0604020202020204" pitchFamily="34" charset="0"/>
              <a:buChar char="•"/>
            </a:pPr>
            <a:r>
              <a:rPr lang="en-US" sz="1400" dirty="0"/>
              <a:t>Value 200 (Degrees of servo plugged into Channel 6)</a:t>
            </a:r>
          </a:p>
          <a:p>
            <a:pPr marL="285750" indent="-285750">
              <a:buFontTx/>
              <a:buChar char="-"/>
            </a:pPr>
            <a:endParaRPr lang="en-US" sz="1400" dirty="0"/>
          </a:p>
          <a:p>
            <a:r>
              <a:rPr lang="en-US" sz="1400" b="1" dirty="0"/>
              <a:t>Active</a:t>
            </a:r>
          </a:p>
          <a:p>
            <a:endParaRPr lang="en-US" sz="1400" dirty="0"/>
          </a:p>
          <a:p>
            <a:pPr marL="285750" indent="-285750">
              <a:buFont typeface="Arial" panose="020B0604020202020204" pitchFamily="34" charset="0"/>
              <a:buChar char="•"/>
            </a:pPr>
            <a:r>
              <a:rPr lang="en-US" sz="1400" dirty="0"/>
              <a:t>Logic condition 1 </a:t>
            </a:r>
          </a:p>
          <a:p>
            <a:pPr marL="285750" indent="-285750">
              <a:buFont typeface="Arial" panose="020B0604020202020204" pitchFamily="34" charset="0"/>
              <a:buChar char="•"/>
            </a:pPr>
            <a:r>
              <a:rPr lang="en-US" sz="1400" dirty="0"/>
              <a:t>It looks at the Condition 1 if its status is active then the condition is true to trigger the servo</a:t>
            </a:r>
          </a:p>
          <a:p>
            <a:endParaRPr lang="en-US" sz="1400" dirty="0"/>
          </a:p>
        </p:txBody>
      </p:sp>
      <p:pic>
        <p:nvPicPr>
          <p:cNvPr id="4" name="Picture 3">
            <a:extLst>
              <a:ext uri="{FF2B5EF4-FFF2-40B4-BE49-F238E27FC236}">
                <a16:creationId xmlns:a16="http://schemas.microsoft.com/office/drawing/2014/main" id="{A6E3B34E-FA55-4225-A3E7-B1C54D0DBDC5}"/>
              </a:ext>
            </a:extLst>
          </p:cNvPr>
          <p:cNvPicPr>
            <a:picLocks noChangeAspect="1"/>
          </p:cNvPicPr>
          <p:nvPr/>
        </p:nvPicPr>
        <p:blipFill>
          <a:blip r:embed="rId2"/>
          <a:stretch>
            <a:fillRect/>
          </a:stretch>
        </p:blipFill>
        <p:spPr>
          <a:xfrm>
            <a:off x="3669530" y="452616"/>
            <a:ext cx="8179569" cy="3402741"/>
          </a:xfrm>
          <a:prstGeom prst="rect">
            <a:avLst/>
          </a:prstGeom>
        </p:spPr>
      </p:pic>
      <p:sp>
        <p:nvSpPr>
          <p:cNvPr id="6" name="Rectangle 5">
            <a:extLst>
              <a:ext uri="{FF2B5EF4-FFF2-40B4-BE49-F238E27FC236}">
                <a16:creationId xmlns:a16="http://schemas.microsoft.com/office/drawing/2014/main" id="{DFC0136E-25DA-4C93-A61A-6E5F0D8E737C}"/>
              </a:ext>
            </a:extLst>
          </p:cNvPr>
          <p:cNvSpPr/>
          <p:nvPr/>
        </p:nvSpPr>
        <p:spPr>
          <a:xfrm>
            <a:off x="79898" y="-450"/>
            <a:ext cx="3169329" cy="523220"/>
          </a:xfrm>
          <a:prstGeom prst="rect">
            <a:avLst/>
          </a:prstGeom>
        </p:spPr>
        <p:txBody>
          <a:bodyPr wrap="square">
            <a:spAutoFit/>
          </a:bodyPr>
          <a:lstStyle/>
          <a:p>
            <a:r>
              <a:rPr lang="en-US" sz="2800" dirty="0">
                <a:solidFill>
                  <a:schemeClr val="accent1"/>
                </a:solidFill>
              </a:rPr>
              <a:t>Tilt Trigger sample</a:t>
            </a:r>
            <a:endParaRPr lang="en-PH" sz="2800" dirty="0">
              <a:solidFill>
                <a:schemeClr val="accent1"/>
              </a:solidFill>
            </a:endParaRPr>
          </a:p>
        </p:txBody>
      </p:sp>
    </p:spTree>
    <p:extLst>
      <p:ext uri="{BB962C8B-B14F-4D97-AF65-F5344CB8AC3E}">
        <p14:creationId xmlns:p14="http://schemas.microsoft.com/office/powerpoint/2010/main" val="14885811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F46ADA6-2A58-4478-9791-246553901544}"/>
              </a:ext>
            </a:extLst>
          </p:cNvPr>
          <p:cNvSpPr/>
          <p:nvPr/>
        </p:nvSpPr>
        <p:spPr>
          <a:xfrm>
            <a:off x="176525" y="146027"/>
            <a:ext cx="3329245" cy="523220"/>
          </a:xfrm>
          <a:prstGeom prst="rect">
            <a:avLst/>
          </a:prstGeom>
        </p:spPr>
        <p:txBody>
          <a:bodyPr wrap="none">
            <a:spAutoFit/>
          </a:bodyPr>
          <a:lstStyle/>
          <a:p>
            <a:r>
              <a:rPr lang="en-PH" sz="2800" dirty="0">
                <a:solidFill>
                  <a:schemeClr val="accent1"/>
                </a:solidFill>
              </a:rPr>
              <a:t>Low Battery Failsafe   </a:t>
            </a:r>
          </a:p>
        </p:txBody>
      </p:sp>
      <p:pic>
        <p:nvPicPr>
          <p:cNvPr id="4" name="Picture 3">
            <a:extLst>
              <a:ext uri="{FF2B5EF4-FFF2-40B4-BE49-F238E27FC236}">
                <a16:creationId xmlns:a16="http://schemas.microsoft.com/office/drawing/2014/main" id="{7F994060-5927-4C09-A876-D155695FE1DE}"/>
              </a:ext>
            </a:extLst>
          </p:cNvPr>
          <p:cNvPicPr>
            <a:picLocks noChangeAspect="1"/>
          </p:cNvPicPr>
          <p:nvPr/>
        </p:nvPicPr>
        <p:blipFill>
          <a:blip r:embed="rId2"/>
          <a:stretch>
            <a:fillRect/>
          </a:stretch>
        </p:blipFill>
        <p:spPr>
          <a:xfrm>
            <a:off x="4982232" y="407637"/>
            <a:ext cx="1352550" cy="914400"/>
          </a:xfrm>
          <a:prstGeom prst="rect">
            <a:avLst/>
          </a:prstGeom>
        </p:spPr>
      </p:pic>
      <p:pic>
        <p:nvPicPr>
          <p:cNvPr id="5" name="Picture 4">
            <a:extLst>
              <a:ext uri="{FF2B5EF4-FFF2-40B4-BE49-F238E27FC236}">
                <a16:creationId xmlns:a16="http://schemas.microsoft.com/office/drawing/2014/main" id="{A489A766-3CC6-4441-B31F-8D07658C08C8}"/>
              </a:ext>
            </a:extLst>
          </p:cNvPr>
          <p:cNvPicPr>
            <a:picLocks noChangeAspect="1"/>
          </p:cNvPicPr>
          <p:nvPr/>
        </p:nvPicPr>
        <p:blipFill>
          <a:blip r:embed="rId3"/>
          <a:stretch>
            <a:fillRect/>
          </a:stretch>
        </p:blipFill>
        <p:spPr>
          <a:xfrm>
            <a:off x="6533494" y="223837"/>
            <a:ext cx="5481981" cy="3205163"/>
          </a:xfrm>
          <a:prstGeom prst="rect">
            <a:avLst/>
          </a:prstGeom>
        </p:spPr>
      </p:pic>
      <p:pic>
        <p:nvPicPr>
          <p:cNvPr id="6" name="Picture 5">
            <a:extLst>
              <a:ext uri="{FF2B5EF4-FFF2-40B4-BE49-F238E27FC236}">
                <a16:creationId xmlns:a16="http://schemas.microsoft.com/office/drawing/2014/main" id="{4A951CBA-9309-4B51-B60B-078002F13A29}"/>
              </a:ext>
            </a:extLst>
          </p:cNvPr>
          <p:cNvPicPr>
            <a:picLocks noChangeAspect="1"/>
          </p:cNvPicPr>
          <p:nvPr/>
        </p:nvPicPr>
        <p:blipFill>
          <a:blip r:embed="rId4"/>
          <a:stretch>
            <a:fillRect/>
          </a:stretch>
        </p:blipFill>
        <p:spPr>
          <a:xfrm>
            <a:off x="6542865" y="3495675"/>
            <a:ext cx="5472610" cy="2933700"/>
          </a:xfrm>
          <a:prstGeom prst="rect">
            <a:avLst/>
          </a:prstGeom>
        </p:spPr>
      </p:pic>
      <p:sp>
        <p:nvSpPr>
          <p:cNvPr id="7" name="Rectangle 6">
            <a:extLst>
              <a:ext uri="{FF2B5EF4-FFF2-40B4-BE49-F238E27FC236}">
                <a16:creationId xmlns:a16="http://schemas.microsoft.com/office/drawing/2014/main" id="{C7882D1B-B603-4563-B854-17D5DAC18AF2}"/>
              </a:ext>
            </a:extLst>
          </p:cNvPr>
          <p:cNvSpPr/>
          <p:nvPr/>
        </p:nvSpPr>
        <p:spPr>
          <a:xfrm>
            <a:off x="306674" y="1061141"/>
            <a:ext cx="4036726" cy="3416320"/>
          </a:xfrm>
          <a:prstGeom prst="rect">
            <a:avLst/>
          </a:prstGeom>
        </p:spPr>
        <p:txBody>
          <a:bodyPr wrap="square">
            <a:spAutoFit/>
          </a:bodyPr>
          <a:lstStyle/>
          <a:p>
            <a:r>
              <a:rPr lang="en-US" dirty="0"/>
              <a:t>Before a Low battery failsafe RTH can be setup you needed to configure your battery Cell count and Voltage scale</a:t>
            </a:r>
          </a:p>
          <a:p>
            <a:endParaRPr lang="en-US" dirty="0"/>
          </a:p>
          <a:p>
            <a:r>
              <a:rPr lang="en-US" dirty="0"/>
              <a:t>You can cross calibrate this with an separate battery monitoring buzzer </a:t>
            </a:r>
          </a:p>
          <a:p>
            <a:endParaRPr lang="en-US" dirty="0">
              <a:solidFill>
                <a:srgbClr val="00B0F0"/>
              </a:solidFill>
            </a:endParaRPr>
          </a:p>
          <a:p>
            <a:r>
              <a:rPr lang="en-US" dirty="0">
                <a:solidFill>
                  <a:srgbClr val="00B0F0"/>
                </a:solidFill>
              </a:rPr>
              <a:t>This would define your signal point on where to  trigger.</a:t>
            </a:r>
          </a:p>
          <a:p>
            <a:endParaRPr lang="en-US" dirty="0"/>
          </a:p>
          <a:p>
            <a:endParaRPr lang="en-US" dirty="0"/>
          </a:p>
          <a:p>
            <a:endParaRPr lang="en-US" dirty="0"/>
          </a:p>
        </p:txBody>
      </p:sp>
      <p:pic>
        <p:nvPicPr>
          <p:cNvPr id="9" name="Picture 8">
            <a:extLst>
              <a:ext uri="{FF2B5EF4-FFF2-40B4-BE49-F238E27FC236}">
                <a16:creationId xmlns:a16="http://schemas.microsoft.com/office/drawing/2014/main" id="{918E46DA-3AAD-4F65-A6B5-467CD851E1DD}"/>
              </a:ext>
            </a:extLst>
          </p:cNvPr>
          <p:cNvPicPr>
            <a:picLocks noChangeAspect="1"/>
          </p:cNvPicPr>
          <p:nvPr/>
        </p:nvPicPr>
        <p:blipFill>
          <a:blip r:embed="rId5"/>
          <a:stretch>
            <a:fillRect/>
          </a:stretch>
        </p:blipFill>
        <p:spPr>
          <a:xfrm>
            <a:off x="380123" y="665169"/>
            <a:ext cx="2095500" cy="400050"/>
          </a:xfrm>
          <a:prstGeom prst="rect">
            <a:avLst/>
          </a:prstGeom>
        </p:spPr>
      </p:pic>
      <p:pic>
        <p:nvPicPr>
          <p:cNvPr id="8" name="Picture 7">
            <a:extLst>
              <a:ext uri="{FF2B5EF4-FFF2-40B4-BE49-F238E27FC236}">
                <a16:creationId xmlns:a16="http://schemas.microsoft.com/office/drawing/2014/main" id="{E6013E6D-7067-4E7F-ADF0-428E1B68B3C4}"/>
              </a:ext>
            </a:extLst>
          </p:cNvPr>
          <p:cNvPicPr>
            <a:picLocks noChangeAspect="1"/>
          </p:cNvPicPr>
          <p:nvPr/>
        </p:nvPicPr>
        <p:blipFill>
          <a:blip r:embed="rId6"/>
          <a:stretch>
            <a:fillRect/>
          </a:stretch>
        </p:blipFill>
        <p:spPr>
          <a:xfrm>
            <a:off x="649560" y="4609777"/>
            <a:ext cx="1604624" cy="1257679"/>
          </a:xfrm>
          <a:prstGeom prst="rect">
            <a:avLst/>
          </a:prstGeom>
        </p:spPr>
      </p:pic>
      <p:sp>
        <p:nvSpPr>
          <p:cNvPr id="10" name="Rectangle 9">
            <a:extLst>
              <a:ext uri="{FF2B5EF4-FFF2-40B4-BE49-F238E27FC236}">
                <a16:creationId xmlns:a16="http://schemas.microsoft.com/office/drawing/2014/main" id="{D20D00D1-79F9-4942-AA00-177FB628858E}"/>
              </a:ext>
            </a:extLst>
          </p:cNvPr>
          <p:cNvSpPr/>
          <p:nvPr/>
        </p:nvSpPr>
        <p:spPr>
          <a:xfrm>
            <a:off x="1556886" y="5087654"/>
            <a:ext cx="286966" cy="632718"/>
          </a:xfrm>
          <a:prstGeom prst="rect">
            <a:avLst/>
          </a:prstGeom>
          <a:solidFill>
            <a:srgbClr val="FFFF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1" name="Subtitle 2">
            <a:extLst>
              <a:ext uri="{FF2B5EF4-FFF2-40B4-BE49-F238E27FC236}">
                <a16:creationId xmlns:a16="http://schemas.microsoft.com/office/drawing/2014/main" id="{BB59FA66-6EB7-4A4F-B926-678A8AAEFD41}"/>
              </a:ext>
            </a:extLst>
          </p:cNvPr>
          <p:cNvSpPr txBox="1">
            <a:spLocks/>
          </p:cNvSpPr>
          <p:nvPr/>
        </p:nvSpPr>
        <p:spPr>
          <a:xfrm>
            <a:off x="2475623" y="4875550"/>
            <a:ext cx="2449242" cy="844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600" dirty="0"/>
              <a:t>P11-P10 is </a:t>
            </a:r>
            <a:r>
              <a:rPr lang="en-PH" sz="1600" dirty="0" err="1"/>
              <a:t>Vbat</a:t>
            </a:r>
            <a:r>
              <a:rPr lang="en-PH" sz="1600" dirty="0"/>
              <a:t> to read from the battery input as battery monitoring voltage</a:t>
            </a:r>
          </a:p>
          <a:p>
            <a:pPr marL="0" indent="0">
              <a:buNone/>
            </a:pPr>
            <a:endParaRPr lang="en-PH" sz="1600" dirty="0"/>
          </a:p>
        </p:txBody>
      </p:sp>
    </p:spTree>
    <p:extLst>
      <p:ext uri="{BB962C8B-B14F-4D97-AF65-F5344CB8AC3E}">
        <p14:creationId xmlns:p14="http://schemas.microsoft.com/office/powerpoint/2010/main" val="3291858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134B03-00A0-4E81-9526-93D4627F14DA}"/>
              </a:ext>
            </a:extLst>
          </p:cNvPr>
          <p:cNvSpPr/>
          <p:nvPr/>
        </p:nvSpPr>
        <p:spPr>
          <a:xfrm>
            <a:off x="176525" y="146027"/>
            <a:ext cx="3247492" cy="523220"/>
          </a:xfrm>
          <a:prstGeom prst="rect">
            <a:avLst/>
          </a:prstGeom>
        </p:spPr>
        <p:txBody>
          <a:bodyPr wrap="none">
            <a:spAutoFit/>
          </a:bodyPr>
          <a:lstStyle/>
          <a:p>
            <a:r>
              <a:rPr lang="en-PH" sz="2800" dirty="0">
                <a:solidFill>
                  <a:schemeClr val="accent1"/>
                </a:solidFill>
              </a:rPr>
              <a:t>Low Battery Failsafe  </a:t>
            </a:r>
          </a:p>
        </p:txBody>
      </p:sp>
      <p:pic>
        <p:nvPicPr>
          <p:cNvPr id="3" name="Picture 2">
            <a:extLst>
              <a:ext uri="{FF2B5EF4-FFF2-40B4-BE49-F238E27FC236}">
                <a16:creationId xmlns:a16="http://schemas.microsoft.com/office/drawing/2014/main" id="{9FE2ABC9-E94D-47DA-9F64-0DCE66FB61E8}"/>
              </a:ext>
            </a:extLst>
          </p:cNvPr>
          <p:cNvPicPr>
            <a:picLocks noChangeAspect="1"/>
          </p:cNvPicPr>
          <p:nvPr/>
        </p:nvPicPr>
        <p:blipFill>
          <a:blip r:embed="rId2"/>
          <a:stretch>
            <a:fillRect/>
          </a:stretch>
        </p:blipFill>
        <p:spPr>
          <a:xfrm>
            <a:off x="3890454" y="669247"/>
            <a:ext cx="7429500" cy="5686425"/>
          </a:xfrm>
          <a:prstGeom prst="rect">
            <a:avLst/>
          </a:prstGeom>
        </p:spPr>
      </p:pic>
      <p:pic>
        <p:nvPicPr>
          <p:cNvPr id="4" name="Picture 3">
            <a:extLst>
              <a:ext uri="{FF2B5EF4-FFF2-40B4-BE49-F238E27FC236}">
                <a16:creationId xmlns:a16="http://schemas.microsoft.com/office/drawing/2014/main" id="{096D19D2-5B24-4187-A9A8-1633C2C1D612}"/>
              </a:ext>
            </a:extLst>
          </p:cNvPr>
          <p:cNvPicPr>
            <a:picLocks noChangeAspect="1"/>
          </p:cNvPicPr>
          <p:nvPr/>
        </p:nvPicPr>
        <p:blipFill>
          <a:blip r:embed="rId3"/>
          <a:stretch>
            <a:fillRect/>
          </a:stretch>
        </p:blipFill>
        <p:spPr>
          <a:xfrm>
            <a:off x="581025" y="833437"/>
            <a:ext cx="2152650" cy="409575"/>
          </a:xfrm>
          <a:prstGeom prst="rect">
            <a:avLst/>
          </a:prstGeom>
        </p:spPr>
      </p:pic>
      <p:sp>
        <p:nvSpPr>
          <p:cNvPr id="5" name="Rectangle 4">
            <a:extLst>
              <a:ext uri="{FF2B5EF4-FFF2-40B4-BE49-F238E27FC236}">
                <a16:creationId xmlns:a16="http://schemas.microsoft.com/office/drawing/2014/main" id="{7DCEF816-846F-44E0-92FD-C79CF3D5C93F}"/>
              </a:ext>
            </a:extLst>
          </p:cNvPr>
          <p:cNvSpPr/>
          <p:nvPr/>
        </p:nvSpPr>
        <p:spPr>
          <a:xfrm>
            <a:off x="253408" y="1407202"/>
            <a:ext cx="3102351" cy="2031325"/>
          </a:xfrm>
          <a:prstGeom prst="rect">
            <a:avLst/>
          </a:prstGeom>
        </p:spPr>
        <p:txBody>
          <a:bodyPr wrap="square">
            <a:spAutoFit/>
          </a:bodyPr>
          <a:lstStyle/>
          <a:p>
            <a:r>
              <a:rPr lang="en-US" dirty="0"/>
              <a:t>An empty Channel needed to be chosen for the trigger point.</a:t>
            </a:r>
          </a:p>
          <a:p>
            <a:endParaRPr lang="en-US" dirty="0">
              <a:solidFill>
                <a:srgbClr val="00B0F0"/>
              </a:solidFill>
            </a:endParaRPr>
          </a:p>
          <a:p>
            <a:r>
              <a:rPr lang="en-US" dirty="0">
                <a:solidFill>
                  <a:srgbClr val="00B0F0"/>
                </a:solidFill>
              </a:rPr>
              <a:t>In this case CH8</a:t>
            </a:r>
          </a:p>
          <a:p>
            <a:endParaRPr lang="en-US" dirty="0"/>
          </a:p>
          <a:p>
            <a:endParaRPr lang="en-US" dirty="0"/>
          </a:p>
          <a:p>
            <a:endParaRPr lang="en-US" dirty="0"/>
          </a:p>
        </p:txBody>
      </p:sp>
    </p:spTree>
    <p:extLst>
      <p:ext uri="{BB962C8B-B14F-4D97-AF65-F5344CB8AC3E}">
        <p14:creationId xmlns:p14="http://schemas.microsoft.com/office/powerpoint/2010/main" val="41192793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EA3EDB1-4561-46D0-806C-DA63DAE275DA}"/>
              </a:ext>
            </a:extLst>
          </p:cNvPr>
          <p:cNvPicPr>
            <a:picLocks noChangeAspect="1"/>
          </p:cNvPicPr>
          <p:nvPr/>
        </p:nvPicPr>
        <p:blipFill>
          <a:blip r:embed="rId2"/>
          <a:stretch>
            <a:fillRect/>
          </a:stretch>
        </p:blipFill>
        <p:spPr>
          <a:xfrm>
            <a:off x="904874" y="2428266"/>
            <a:ext cx="10239375" cy="3264823"/>
          </a:xfrm>
          <a:prstGeom prst="rect">
            <a:avLst/>
          </a:prstGeom>
        </p:spPr>
      </p:pic>
      <p:pic>
        <p:nvPicPr>
          <p:cNvPr id="3" name="Picture 2">
            <a:extLst>
              <a:ext uri="{FF2B5EF4-FFF2-40B4-BE49-F238E27FC236}">
                <a16:creationId xmlns:a16="http://schemas.microsoft.com/office/drawing/2014/main" id="{C0084CD0-8754-4E3F-81C6-9486CBF74547}"/>
              </a:ext>
            </a:extLst>
          </p:cNvPr>
          <p:cNvPicPr>
            <a:picLocks noChangeAspect="1"/>
          </p:cNvPicPr>
          <p:nvPr/>
        </p:nvPicPr>
        <p:blipFill>
          <a:blip r:embed="rId3"/>
          <a:stretch>
            <a:fillRect/>
          </a:stretch>
        </p:blipFill>
        <p:spPr>
          <a:xfrm>
            <a:off x="904874" y="1633537"/>
            <a:ext cx="2162175" cy="390525"/>
          </a:xfrm>
          <a:prstGeom prst="rect">
            <a:avLst/>
          </a:prstGeom>
        </p:spPr>
      </p:pic>
      <p:sp>
        <p:nvSpPr>
          <p:cNvPr id="4" name="Rectangle 3">
            <a:extLst>
              <a:ext uri="{FF2B5EF4-FFF2-40B4-BE49-F238E27FC236}">
                <a16:creationId xmlns:a16="http://schemas.microsoft.com/office/drawing/2014/main" id="{2AEFD37D-FEEE-4E41-8541-6248021060C5}"/>
              </a:ext>
            </a:extLst>
          </p:cNvPr>
          <p:cNvSpPr/>
          <p:nvPr/>
        </p:nvSpPr>
        <p:spPr>
          <a:xfrm>
            <a:off x="176525" y="146027"/>
            <a:ext cx="3247492" cy="523220"/>
          </a:xfrm>
          <a:prstGeom prst="rect">
            <a:avLst/>
          </a:prstGeom>
        </p:spPr>
        <p:txBody>
          <a:bodyPr wrap="none">
            <a:spAutoFit/>
          </a:bodyPr>
          <a:lstStyle/>
          <a:p>
            <a:r>
              <a:rPr lang="en-PH" sz="2800" dirty="0">
                <a:solidFill>
                  <a:schemeClr val="accent1"/>
                </a:solidFill>
              </a:rPr>
              <a:t>Low Battery Failsafe  </a:t>
            </a:r>
          </a:p>
        </p:txBody>
      </p:sp>
      <p:sp>
        <p:nvSpPr>
          <p:cNvPr id="5" name="Rectangle 4">
            <a:extLst>
              <a:ext uri="{FF2B5EF4-FFF2-40B4-BE49-F238E27FC236}">
                <a16:creationId xmlns:a16="http://schemas.microsoft.com/office/drawing/2014/main" id="{3D568F1D-E122-4BFB-96E8-9E40F5BBB2EE}"/>
              </a:ext>
            </a:extLst>
          </p:cNvPr>
          <p:cNvSpPr/>
          <p:nvPr/>
        </p:nvSpPr>
        <p:spPr>
          <a:xfrm>
            <a:off x="3424017" y="813136"/>
            <a:ext cx="7196358" cy="2031325"/>
          </a:xfrm>
          <a:prstGeom prst="rect">
            <a:avLst/>
          </a:prstGeom>
        </p:spPr>
        <p:txBody>
          <a:bodyPr wrap="square">
            <a:spAutoFit/>
          </a:bodyPr>
          <a:lstStyle/>
          <a:p>
            <a:r>
              <a:rPr lang="en-US" dirty="0"/>
              <a:t>In NAV RTH a channel associated to it needs to be configure to that flight mode</a:t>
            </a:r>
          </a:p>
          <a:p>
            <a:endParaRPr lang="en-US" dirty="0">
              <a:solidFill>
                <a:srgbClr val="00B0F0"/>
              </a:solidFill>
            </a:endParaRPr>
          </a:p>
          <a:p>
            <a:r>
              <a:rPr lang="en-US" dirty="0">
                <a:solidFill>
                  <a:srgbClr val="00B0F0"/>
                </a:solidFill>
              </a:rPr>
              <a:t>In this case CH8</a:t>
            </a:r>
          </a:p>
          <a:p>
            <a:endParaRPr lang="en-US" dirty="0"/>
          </a:p>
          <a:p>
            <a:endParaRPr lang="en-US" dirty="0"/>
          </a:p>
          <a:p>
            <a:endParaRPr lang="en-US" dirty="0"/>
          </a:p>
        </p:txBody>
      </p:sp>
    </p:spTree>
    <p:extLst>
      <p:ext uri="{BB962C8B-B14F-4D97-AF65-F5344CB8AC3E}">
        <p14:creationId xmlns:p14="http://schemas.microsoft.com/office/powerpoint/2010/main" val="9642024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C6DFA0-7F42-4C1C-B654-12A28F13E13E}"/>
              </a:ext>
            </a:extLst>
          </p:cNvPr>
          <p:cNvPicPr>
            <a:picLocks noChangeAspect="1"/>
          </p:cNvPicPr>
          <p:nvPr/>
        </p:nvPicPr>
        <p:blipFill>
          <a:blip r:embed="rId2"/>
          <a:stretch>
            <a:fillRect/>
          </a:stretch>
        </p:blipFill>
        <p:spPr>
          <a:xfrm>
            <a:off x="5206359" y="1299270"/>
            <a:ext cx="6900909" cy="3881762"/>
          </a:xfrm>
          <a:prstGeom prst="rect">
            <a:avLst/>
          </a:prstGeom>
        </p:spPr>
      </p:pic>
      <p:sp>
        <p:nvSpPr>
          <p:cNvPr id="6" name="Rectangle 5">
            <a:extLst>
              <a:ext uri="{FF2B5EF4-FFF2-40B4-BE49-F238E27FC236}">
                <a16:creationId xmlns:a16="http://schemas.microsoft.com/office/drawing/2014/main" id="{352A3662-A0E5-45A7-8C7A-E93E7D63A412}"/>
              </a:ext>
            </a:extLst>
          </p:cNvPr>
          <p:cNvSpPr/>
          <p:nvPr/>
        </p:nvSpPr>
        <p:spPr>
          <a:xfrm>
            <a:off x="84732" y="599502"/>
            <a:ext cx="5206358" cy="6986528"/>
          </a:xfrm>
          <a:prstGeom prst="rect">
            <a:avLst/>
          </a:prstGeom>
        </p:spPr>
        <p:txBody>
          <a:bodyPr wrap="square">
            <a:spAutoFit/>
          </a:bodyPr>
          <a:lstStyle/>
          <a:p>
            <a:r>
              <a:rPr lang="en-US" sz="1400" dirty="0"/>
              <a:t>0# set GVAR </a:t>
            </a:r>
          </a:p>
          <a:p>
            <a:r>
              <a:rPr lang="en-US" sz="1400" dirty="0"/>
              <a:t>Operand A = Value 0</a:t>
            </a:r>
          </a:p>
          <a:p>
            <a:r>
              <a:rPr lang="en-US" sz="1400" dirty="0"/>
              <a:t>Operand B = Flight </a:t>
            </a:r>
            <a:r>
              <a:rPr lang="en-US" sz="1400" dirty="0" err="1"/>
              <a:t>Vbat</a:t>
            </a:r>
            <a:r>
              <a:rPr lang="en-US" sz="1400" dirty="0"/>
              <a:t> Volt</a:t>
            </a:r>
          </a:p>
          <a:p>
            <a:r>
              <a:rPr lang="en-US" sz="1400" dirty="0"/>
              <a:t>Active = Always</a:t>
            </a:r>
          </a:p>
          <a:p>
            <a:endParaRPr lang="en-US" sz="1400" dirty="0"/>
          </a:p>
          <a:p>
            <a:r>
              <a:rPr lang="en-US" sz="1400" dirty="0">
                <a:solidFill>
                  <a:schemeClr val="accent1">
                    <a:lumMod val="75000"/>
                  </a:schemeClr>
                </a:solidFill>
              </a:rPr>
              <a:t>First we need to visualize the Voltage  in this case 11.63v or GVAR0 1163</a:t>
            </a:r>
          </a:p>
          <a:p>
            <a:endParaRPr lang="en-US" sz="1400" dirty="0"/>
          </a:p>
          <a:p>
            <a:r>
              <a:rPr lang="en-US" sz="1400" dirty="0"/>
              <a:t>1# Lower than</a:t>
            </a:r>
          </a:p>
          <a:p>
            <a:r>
              <a:rPr lang="en-US" sz="1400" dirty="0"/>
              <a:t> Operand A = Flight </a:t>
            </a:r>
            <a:r>
              <a:rPr lang="en-US" sz="1400" dirty="0" err="1"/>
              <a:t>Vbat</a:t>
            </a:r>
            <a:r>
              <a:rPr lang="en-US" sz="1400" dirty="0"/>
              <a:t> Volt </a:t>
            </a:r>
          </a:p>
          <a:p>
            <a:r>
              <a:rPr lang="en-US" sz="1400" dirty="0"/>
              <a:t>Operand B = Value 1170</a:t>
            </a:r>
          </a:p>
          <a:p>
            <a:r>
              <a:rPr lang="en-US" sz="1400" dirty="0"/>
              <a:t>Active = Always</a:t>
            </a:r>
          </a:p>
          <a:p>
            <a:endParaRPr lang="en-US" sz="1400" dirty="0"/>
          </a:p>
          <a:p>
            <a:r>
              <a:rPr lang="en-US" sz="1400" dirty="0">
                <a:solidFill>
                  <a:schemeClr val="accent1">
                    <a:lumMod val="75000"/>
                  </a:schemeClr>
                </a:solidFill>
              </a:rPr>
              <a:t>Here we set an sample that if the </a:t>
            </a:r>
            <a:r>
              <a:rPr lang="en-US" sz="1400" dirty="0" err="1">
                <a:solidFill>
                  <a:schemeClr val="accent1">
                    <a:lumMod val="75000"/>
                  </a:schemeClr>
                </a:solidFill>
              </a:rPr>
              <a:t>Vbat</a:t>
            </a:r>
            <a:r>
              <a:rPr lang="en-US" sz="1400" dirty="0">
                <a:solidFill>
                  <a:schemeClr val="accent1">
                    <a:lumMod val="75000"/>
                  </a:schemeClr>
                </a:solidFill>
              </a:rPr>
              <a:t> Volt is </a:t>
            </a:r>
            <a:r>
              <a:rPr lang="en-US" sz="1400" dirty="0" err="1">
                <a:solidFill>
                  <a:schemeClr val="accent1">
                    <a:lumMod val="75000"/>
                  </a:schemeClr>
                </a:solidFill>
              </a:rPr>
              <a:t>is</a:t>
            </a:r>
            <a:r>
              <a:rPr lang="en-US" sz="1400" dirty="0">
                <a:solidFill>
                  <a:schemeClr val="accent1">
                    <a:lumMod val="75000"/>
                  </a:schemeClr>
                </a:solidFill>
              </a:rPr>
              <a:t> Lower than 11.70V or 1170 the status would trigger  but if its higher lets say 12.00V or 1200 than the Status would stay off</a:t>
            </a:r>
          </a:p>
          <a:p>
            <a:endParaRPr lang="en-US" sz="1400" dirty="0">
              <a:solidFill>
                <a:schemeClr val="accent1">
                  <a:lumMod val="75000"/>
                </a:schemeClr>
              </a:solidFill>
            </a:endParaRPr>
          </a:p>
          <a:p>
            <a:r>
              <a:rPr lang="en-US" sz="1400" dirty="0"/>
              <a:t>2# Override RC Channel</a:t>
            </a:r>
          </a:p>
          <a:p>
            <a:r>
              <a:rPr lang="en-US" sz="1400" dirty="0"/>
              <a:t>Operand A = Value 8</a:t>
            </a:r>
          </a:p>
          <a:p>
            <a:r>
              <a:rPr lang="en-US" sz="1400" dirty="0"/>
              <a:t>Operand B = Value 2000</a:t>
            </a:r>
          </a:p>
          <a:p>
            <a:r>
              <a:rPr lang="en-US" sz="1400" dirty="0"/>
              <a:t>Active = Logic condition 1</a:t>
            </a:r>
          </a:p>
          <a:p>
            <a:endParaRPr lang="en-US" sz="1400" dirty="0"/>
          </a:p>
          <a:p>
            <a:r>
              <a:rPr lang="en-US" sz="1400" dirty="0">
                <a:solidFill>
                  <a:schemeClr val="accent1">
                    <a:lumMod val="75000"/>
                  </a:schemeClr>
                </a:solidFill>
              </a:rPr>
              <a:t>Here is where the magic happens when the conditions are met in Logic #1 with a active Status this would trigger the  Value 8 (Ch8) to set PWM to 2000 overriding the RC input and triggering the RTH in Modes. This puts the drone to a RTH mode.</a:t>
            </a:r>
          </a:p>
          <a:p>
            <a:endParaRPr lang="en-US" sz="1400" dirty="0">
              <a:solidFill>
                <a:schemeClr val="accent1">
                  <a:lumMod val="75000"/>
                </a:schemeClr>
              </a:solidFill>
            </a:endParaRPr>
          </a:p>
          <a:p>
            <a:r>
              <a:rPr lang="en-US" sz="1400" dirty="0">
                <a:solidFill>
                  <a:schemeClr val="accent1">
                    <a:lumMod val="75000"/>
                  </a:schemeClr>
                </a:solidFill>
              </a:rPr>
              <a:t>This sample also can be utilized for Data Analytics intervention </a:t>
            </a:r>
          </a:p>
          <a:p>
            <a:r>
              <a:rPr lang="en-US" sz="1400" dirty="0"/>
              <a:t> </a:t>
            </a:r>
          </a:p>
          <a:p>
            <a:endParaRPr lang="en-US" sz="1400" dirty="0"/>
          </a:p>
          <a:p>
            <a:endParaRPr lang="en-US" sz="1400" dirty="0"/>
          </a:p>
          <a:p>
            <a:r>
              <a:rPr lang="en-US" sz="1400" dirty="0"/>
              <a:t>c</a:t>
            </a:r>
          </a:p>
        </p:txBody>
      </p:sp>
      <p:sp>
        <p:nvSpPr>
          <p:cNvPr id="7" name="Rectangle 6">
            <a:extLst>
              <a:ext uri="{FF2B5EF4-FFF2-40B4-BE49-F238E27FC236}">
                <a16:creationId xmlns:a16="http://schemas.microsoft.com/office/drawing/2014/main" id="{129F393A-98EB-4ED2-BC35-C06A503B6950}"/>
              </a:ext>
            </a:extLst>
          </p:cNvPr>
          <p:cNvSpPr/>
          <p:nvPr/>
        </p:nvSpPr>
        <p:spPr>
          <a:xfrm>
            <a:off x="176525" y="146027"/>
            <a:ext cx="3247492" cy="523220"/>
          </a:xfrm>
          <a:prstGeom prst="rect">
            <a:avLst/>
          </a:prstGeom>
        </p:spPr>
        <p:txBody>
          <a:bodyPr wrap="none">
            <a:spAutoFit/>
          </a:bodyPr>
          <a:lstStyle/>
          <a:p>
            <a:r>
              <a:rPr lang="en-PH" sz="2800" dirty="0">
                <a:solidFill>
                  <a:schemeClr val="accent1"/>
                </a:solidFill>
              </a:rPr>
              <a:t>Low Battery Failsafe  </a:t>
            </a:r>
          </a:p>
        </p:txBody>
      </p:sp>
    </p:spTree>
    <p:extLst>
      <p:ext uri="{BB962C8B-B14F-4D97-AF65-F5344CB8AC3E}">
        <p14:creationId xmlns:p14="http://schemas.microsoft.com/office/powerpoint/2010/main" val="39693579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372E04DE-28B0-4E8D-8942-BAEED73C489C}"/>
              </a:ext>
            </a:extLst>
          </p:cNvPr>
          <p:cNvPicPr>
            <a:picLocks noChangeAspect="1"/>
          </p:cNvPicPr>
          <p:nvPr/>
        </p:nvPicPr>
        <p:blipFill>
          <a:blip r:embed="rId2"/>
          <a:stretch>
            <a:fillRect/>
          </a:stretch>
        </p:blipFill>
        <p:spPr>
          <a:xfrm>
            <a:off x="3451495" y="2197999"/>
            <a:ext cx="5686864" cy="2696289"/>
          </a:xfrm>
          <a:prstGeom prst="rect">
            <a:avLst/>
          </a:prstGeom>
        </p:spPr>
      </p:pic>
      <p:sp>
        <p:nvSpPr>
          <p:cNvPr id="11" name="Subtitle 2">
            <a:extLst>
              <a:ext uri="{FF2B5EF4-FFF2-40B4-BE49-F238E27FC236}">
                <a16:creationId xmlns:a16="http://schemas.microsoft.com/office/drawing/2014/main" id="{2C0FAADA-817C-49C6-BF21-644484449500}"/>
              </a:ext>
            </a:extLst>
          </p:cNvPr>
          <p:cNvSpPr txBox="1">
            <a:spLocks/>
          </p:cNvSpPr>
          <p:nvPr/>
        </p:nvSpPr>
        <p:spPr>
          <a:xfrm>
            <a:off x="11641286" y="4510327"/>
            <a:ext cx="901113" cy="4891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dirty="0"/>
              <a:t>S8</a:t>
            </a:r>
          </a:p>
        </p:txBody>
      </p:sp>
      <p:cxnSp>
        <p:nvCxnSpPr>
          <p:cNvPr id="25" name="Connector: Elbow 24">
            <a:extLst>
              <a:ext uri="{FF2B5EF4-FFF2-40B4-BE49-F238E27FC236}">
                <a16:creationId xmlns:a16="http://schemas.microsoft.com/office/drawing/2014/main" id="{9CB7E2AC-22FE-4062-A148-7D8B6D8BD1E0}"/>
              </a:ext>
            </a:extLst>
          </p:cNvPr>
          <p:cNvCxnSpPr>
            <a:cxnSpLocks/>
          </p:cNvCxnSpPr>
          <p:nvPr/>
        </p:nvCxnSpPr>
        <p:spPr>
          <a:xfrm rot="10800000" flipV="1">
            <a:off x="2077190" y="3499111"/>
            <a:ext cx="1707861" cy="212705"/>
          </a:xfrm>
          <a:prstGeom prst="bentConnector3">
            <a:avLst>
              <a:gd name="adj1" fmla="val 50000"/>
            </a:avLst>
          </a:prstGeom>
          <a:ln w="508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9" name="Connector: Elbow 38">
            <a:extLst>
              <a:ext uri="{FF2B5EF4-FFF2-40B4-BE49-F238E27FC236}">
                <a16:creationId xmlns:a16="http://schemas.microsoft.com/office/drawing/2014/main" id="{55425F5E-FFDD-4C68-B28E-3AE0B4E34411}"/>
              </a:ext>
            </a:extLst>
          </p:cNvPr>
          <p:cNvCxnSpPr>
            <a:cxnSpLocks/>
            <a:endCxn id="17" idx="3"/>
          </p:cNvCxnSpPr>
          <p:nvPr/>
        </p:nvCxnSpPr>
        <p:spPr>
          <a:xfrm rot="10800000" flipV="1">
            <a:off x="2083105" y="3714534"/>
            <a:ext cx="1719857" cy="188512"/>
          </a:xfrm>
          <a:prstGeom prst="bentConnector3">
            <a:avLst>
              <a:gd name="adj1" fmla="val 43974"/>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BBFBA358-C881-4A08-B089-DBC7E938237B}"/>
              </a:ext>
            </a:extLst>
          </p:cNvPr>
          <p:cNvSpPr/>
          <p:nvPr/>
        </p:nvSpPr>
        <p:spPr>
          <a:xfrm>
            <a:off x="786253" y="3499112"/>
            <a:ext cx="1296851" cy="8078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t>11.1V </a:t>
            </a:r>
            <a:r>
              <a:rPr lang="en-PH" dirty="0" err="1"/>
              <a:t>Lipo</a:t>
            </a:r>
            <a:endParaRPr lang="en-PH" dirty="0"/>
          </a:p>
        </p:txBody>
      </p:sp>
      <p:sp>
        <p:nvSpPr>
          <p:cNvPr id="49" name="TextBox 48">
            <a:extLst>
              <a:ext uri="{FF2B5EF4-FFF2-40B4-BE49-F238E27FC236}">
                <a16:creationId xmlns:a16="http://schemas.microsoft.com/office/drawing/2014/main" id="{3935F122-B6A3-4AE6-AB17-6D22C5313CFA}"/>
              </a:ext>
            </a:extLst>
          </p:cNvPr>
          <p:cNvSpPr txBox="1"/>
          <p:nvPr/>
        </p:nvSpPr>
        <p:spPr>
          <a:xfrm>
            <a:off x="442185" y="3118036"/>
            <a:ext cx="3444015" cy="369332"/>
          </a:xfrm>
          <a:prstGeom prst="rect">
            <a:avLst/>
          </a:prstGeom>
          <a:noFill/>
        </p:spPr>
        <p:txBody>
          <a:bodyPr wrap="square" rtlCol="0">
            <a:spAutoFit/>
          </a:bodyPr>
          <a:lstStyle/>
          <a:p>
            <a:r>
              <a:rPr lang="en-PH" dirty="0"/>
              <a:t>External ADC Sensor</a:t>
            </a:r>
          </a:p>
        </p:txBody>
      </p:sp>
      <p:sp>
        <p:nvSpPr>
          <p:cNvPr id="88" name="Subtitle 2">
            <a:extLst>
              <a:ext uri="{FF2B5EF4-FFF2-40B4-BE49-F238E27FC236}">
                <a16:creationId xmlns:a16="http://schemas.microsoft.com/office/drawing/2014/main" id="{B237FC9D-A065-40CA-BB7C-D94757D48EC0}"/>
              </a:ext>
            </a:extLst>
          </p:cNvPr>
          <p:cNvSpPr txBox="1">
            <a:spLocks/>
          </p:cNvSpPr>
          <p:nvPr/>
        </p:nvSpPr>
        <p:spPr>
          <a:xfrm>
            <a:off x="8289446" y="144586"/>
            <a:ext cx="3659897" cy="17024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UBEC is Required for High current applications if it exceeded more than </a:t>
            </a:r>
          </a:p>
          <a:p>
            <a:r>
              <a:rPr lang="en-PH" sz="1800" dirty="0"/>
              <a:t>3A for STMF405 and H743 </a:t>
            </a:r>
          </a:p>
          <a:p>
            <a:r>
              <a:rPr lang="en-PH" sz="1800" dirty="0"/>
              <a:t>1.5A for F411 of use when driving servos</a:t>
            </a:r>
          </a:p>
          <a:p>
            <a:pPr marL="0" indent="0">
              <a:buNone/>
            </a:pPr>
            <a:r>
              <a:rPr lang="en-PH" sz="1800" dirty="0">
                <a:solidFill>
                  <a:srgbClr val="FF0000"/>
                </a:solidFill>
              </a:rPr>
              <a:t>BEC input requirements must be 5V</a:t>
            </a:r>
          </a:p>
          <a:p>
            <a:pPr marL="0" indent="0">
              <a:buNone/>
            </a:pPr>
            <a:endParaRPr lang="en-PH" sz="1800" dirty="0"/>
          </a:p>
        </p:txBody>
      </p:sp>
      <p:pic>
        <p:nvPicPr>
          <p:cNvPr id="1026" name="Picture 2" descr="Servo - Free electronics icons">
            <a:extLst>
              <a:ext uri="{FF2B5EF4-FFF2-40B4-BE49-F238E27FC236}">
                <a16:creationId xmlns:a16="http://schemas.microsoft.com/office/drawing/2014/main" id="{A13442EE-FF62-469A-8345-C8DAFB4F68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0479065" y="3546143"/>
            <a:ext cx="1162221" cy="1162221"/>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Connector: Elbow 9">
            <a:extLst>
              <a:ext uri="{FF2B5EF4-FFF2-40B4-BE49-F238E27FC236}">
                <a16:creationId xmlns:a16="http://schemas.microsoft.com/office/drawing/2014/main" id="{D371E1D9-DCE3-46BD-BD65-7A0B827A015E}"/>
              </a:ext>
            </a:extLst>
          </p:cNvPr>
          <p:cNvCxnSpPr>
            <a:cxnSpLocks/>
          </p:cNvCxnSpPr>
          <p:nvPr/>
        </p:nvCxnSpPr>
        <p:spPr>
          <a:xfrm rot="10800000">
            <a:off x="7809861" y="3635945"/>
            <a:ext cx="2669204" cy="407243"/>
          </a:xfrm>
          <a:prstGeom prst="bentConnector3">
            <a:avLst>
              <a:gd name="adj1" fmla="val 44976"/>
            </a:avLst>
          </a:prstGeom>
          <a:ln w="38100"/>
        </p:spPr>
        <p:style>
          <a:lnRef idx="3">
            <a:schemeClr val="accent4"/>
          </a:lnRef>
          <a:fillRef idx="0">
            <a:schemeClr val="accent4"/>
          </a:fillRef>
          <a:effectRef idx="2">
            <a:schemeClr val="accent4"/>
          </a:effectRef>
          <a:fontRef idx="minor">
            <a:schemeClr val="tx1"/>
          </a:fontRef>
        </p:style>
      </p:cxnSp>
      <p:sp>
        <p:nvSpPr>
          <p:cNvPr id="57" name="Rectangle 56">
            <a:extLst>
              <a:ext uri="{FF2B5EF4-FFF2-40B4-BE49-F238E27FC236}">
                <a16:creationId xmlns:a16="http://schemas.microsoft.com/office/drawing/2014/main" id="{0011370C-FFFB-4771-A4AD-BD0F8FFCD288}"/>
              </a:ext>
            </a:extLst>
          </p:cNvPr>
          <p:cNvSpPr/>
          <p:nvPr/>
        </p:nvSpPr>
        <p:spPr>
          <a:xfrm>
            <a:off x="447618" y="199293"/>
            <a:ext cx="2313903" cy="461665"/>
          </a:xfrm>
          <a:prstGeom prst="rect">
            <a:avLst/>
          </a:prstGeom>
        </p:spPr>
        <p:txBody>
          <a:bodyPr wrap="none">
            <a:spAutoFit/>
          </a:bodyPr>
          <a:lstStyle/>
          <a:p>
            <a:r>
              <a:rPr lang="en-PH" sz="2400" dirty="0">
                <a:solidFill>
                  <a:schemeClr val="accent1"/>
                </a:solidFill>
              </a:rPr>
              <a:t>Waypoint Trigger</a:t>
            </a:r>
          </a:p>
        </p:txBody>
      </p:sp>
      <p:sp>
        <p:nvSpPr>
          <p:cNvPr id="24" name="Subtitle 2">
            <a:extLst>
              <a:ext uri="{FF2B5EF4-FFF2-40B4-BE49-F238E27FC236}">
                <a16:creationId xmlns:a16="http://schemas.microsoft.com/office/drawing/2014/main" id="{FF368795-5733-43A3-8D48-8AF7E9A882A6}"/>
              </a:ext>
            </a:extLst>
          </p:cNvPr>
          <p:cNvSpPr txBox="1">
            <a:spLocks/>
          </p:cNvSpPr>
          <p:nvPr/>
        </p:nvSpPr>
        <p:spPr>
          <a:xfrm>
            <a:off x="6607454" y="4982321"/>
            <a:ext cx="3511940" cy="4891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400" dirty="0"/>
              <a:t>Any unused Pins can be assigned in the mixer for the task</a:t>
            </a:r>
          </a:p>
        </p:txBody>
      </p:sp>
      <p:sp>
        <p:nvSpPr>
          <p:cNvPr id="26" name="Subtitle 2">
            <a:extLst>
              <a:ext uri="{FF2B5EF4-FFF2-40B4-BE49-F238E27FC236}">
                <a16:creationId xmlns:a16="http://schemas.microsoft.com/office/drawing/2014/main" id="{F84CEF78-471F-49BE-A88D-A51AAC1CE75E}"/>
              </a:ext>
            </a:extLst>
          </p:cNvPr>
          <p:cNvSpPr txBox="1">
            <a:spLocks/>
          </p:cNvSpPr>
          <p:nvPr/>
        </p:nvSpPr>
        <p:spPr>
          <a:xfrm>
            <a:off x="481878" y="807840"/>
            <a:ext cx="2449242" cy="17150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Waypoint trigger is useful for triggering payload or drone function when its above a waypoint assign to it</a:t>
            </a:r>
          </a:p>
        </p:txBody>
      </p:sp>
      <p:sp>
        <p:nvSpPr>
          <p:cNvPr id="28" name="Rectangle 27">
            <a:extLst>
              <a:ext uri="{FF2B5EF4-FFF2-40B4-BE49-F238E27FC236}">
                <a16:creationId xmlns:a16="http://schemas.microsoft.com/office/drawing/2014/main" id="{76A5274B-4739-4122-AB7E-EC76B9C2E71B}"/>
              </a:ext>
            </a:extLst>
          </p:cNvPr>
          <p:cNvSpPr/>
          <p:nvPr/>
        </p:nvSpPr>
        <p:spPr>
          <a:xfrm>
            <a:off x="5361408" y="3260708"/>
            <a:ext cx="2047333" cy="665300"/>
          </a:xfrm>
          <a:prstGeom prst="rect">
            <a:avLst/>
          </a:prstGeom>
          <a:solidFill>
            <a:schemeClr val="tx1">
              <a:lumMod val="50000"/>
              <a:lumOff val="50000"/>
              <a:alpha val="84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29" name="Picture 28">
            <a:extLst>
              <a:ext uri="{FF2B5EF4-FFF2-40B4-BE49-F238E27FC236}">
                <a16:creationId xmlns:a16="http://schemas.microsoft.com/office/drawing/2014/main" id="{DD415F18-AD7A-4D43-B740-E65E42B03C51}"/>
              </a:ext>
            </a:extLst>
          </p:cNvPr>
          <p:cNvPicPr>
            <a:picLocks noChangeAspect="1"/>
          </p:cNvPicPr>
          <p:nvPr/>
        </p:nvPicPr>
        <p:blipFill>
          <a:blip r:embed="rId4"/>
          <a:stretch>
            <a:fillRect/>
          </a:stretch>
        </p:blipFill>
        <p:spPr>
          <a:xfrm rot="5400000">
            <a:off x="5408104" y="2674926"/>
            <a:ext cx="1411258" cy="1773654"/>
          </a:xfrm>
          <a:prstGeom prst="rect">
            <a:avLst/>
          </a:prstGeom>
        </p:spPr>
      </p:pic>
      <p:cxnSp>
        <p:nvCxnSpPr>
          <p:cNvPr id="34" name="Connector: Elbow 33">
            <a:extLst>
              <a:ext uri="{FF2B5EF4-FFF2-40B4-BE49-F238E27FC236}">
                <a16:creationId xmlns:a16="http://schemas.microsoft.com/office/drawing/2014/main" id="{CB09E679-26A5-49BC-A037-F7F6A17EAE98}"/>
              </a:ext>
            </a:extLst>
          </p:cNvPr>
          <p:cNvCxnSpPr>
            <a:cxnSpLocks/>
          </p:cNvCxnSpPr>
          <p:nvPr/>
        </p:nvCxnSpPr>
        <p:spPr>
          <a:xfrm rot="10800000">
            <a:off x="7803757" y="3755212"/>
            <a:ext cx="2669204" cy="999668"/>
          </a:xfrm>
          <a:prstGeom prst="bentConnector3">
            <a:avLst>
              <a:gd name="adj1" fmla="val 50000"/>
            </a:avLst>
          </a:prstGeom>
          <a:ln w="38100"/>
        </p:spPr>
        <p:style>
          <a:lnRef idx="3">
            <a:schemeClr val="accent4"/>
          </a:lnRef>
          <a:fillRef idx="0">
            <a:schemeClr val="accent4"/>
          </a:fillRef>
          <a:effectRef idx="2">
            <a:schemeClr val="accent4"/>
          </a:effectRef>
          <a:fontRef idx="minor">
            <a:schemeClr val="tx1"/>
          </a:fontRef>
        </p:style>
      </p:cxnSp>
      <p:pic>
        <p:nvPicPr>
          <p:cNvPr id="35" name="Picture 2" descr="Servo - Free electronics icons">
            <a:extLst>
              <a:ext uri="{FF2B5EF4-FFF2-40B4-BE49-F238E27FC236}">
                <a16:creationId xmlns:a16="http://schemas.microsoft.com/office/drawing/2014/main" id="{4A85B4EE-B86B-40E4-B18A-01C1CC11ED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0472961" y="4322837"/>
            <a:ext cx="1162221" cy="1162221"/>
          </a:xfrm>
          <a:prstGeom prst="rect">
            <a:avLst/>
          </a:prstGeom>
          <a:noFill/>
          <a:extLst>
            <a:ext uri="{909E8E84-426E-40DD-AFC4-6F175D3DCCD1}">
              <a14:hiddenFill xmlns:a14="http://schemas.microsoft.com/office/drawing/2010/main">
                <a:solidFill>
                  <a:srgbClr val="FFFFFF"/>
                </a:solidFill>
              </a14:hiddenFill>
            </a:ext>
          </a:extLst>
        </p:spPr>
      </p:pic>
      <p:sp>
        <p:nvSpPr>
          <p:cNvPr id="38" name="Subtitle 2">
            <a:extLst>
              <a:ext uri="{FF2B5EF4-FFF2-40B4-BE49-F238E27FC236}">
                <a16:creationId xmlns:a16="http://schemas.microsoft.com/office/drawing/2014/main" id="{19B493F5-F244-4B2A-B88C-FD75EC643845}"/>
              </a:ext>
            </a:extLst>
          </p:cNvPr>
          <p:cNvSpPr txBox="1">
            <a:spLocks/>
          </p:cNvSpPr>
          <p:nvPr/>
        </p:nvSpPr>
        <p:spPr>
          <a:xfrm>
            <a:off x="11635182" y="3688742"/>
            <a:ext cx="901113" cy="3016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dirty="0"/>
              <a:t>S7</a:t>
            </a:r>
          </a:p>
        </p:txBody>
      </p:sp>
      <p:pic>
        <p:nvPicPr>
          <p:cNvPr id="40" name="Picture 39">
            <a:extLst>
              <a:ext uri="{FF2B5EF4-FFF2-40B4-BE49-F238E27FC236}">
                <a16:creationId xmlns:a16="http://schemas.microsoft.com/office/drawing/2014/main" id="{9CCCA51B-C301-4784-AFB6-048AAC443D4E}"/>
              </a:ext>
            </a:extLst>
          </p:cNvPr>
          <p:cNvPicPr>
            <a:picLocks noChangeAspect="1"/>
          </p:cNvPicPr>
          <p:nvPr/>
        </p:nvPicPr>
        <p:blipFill>
          <a:blip r:embed="rId5"/>
          <a:stretch>
            <a:fillRect/>
          </a:stretch>
        </p:blipFill>
        <p:spPr>
          <a:xfrm>
            <a:off x="9581718" y="2223183"/>
            <a:ext cx="1782485" cy="656705"/>
          </a:xfrm>
          <a:prstGeom prst="rect">
            <a:avLst/>
          </a:prstGeom>
        </p:spPr>
      </p:pic>
    </p:spTree>
    <p:extLst>
      <p:ext uri="{BB962C8B-B14F-4D97-AF65-F5344CB8AC3E}">
        <p14:creationId xmlns:p14="http://schemas.microsoft.com/office/powerpoint/2010/main" val="42010539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3809AC-E9E9-47D3-A481-47DF601D6DBB}"/>
              </a:ext>
            </a:extLst>
          </p:cNvPr>
          <p:cNvSpPr/>
          <p:nvPr/>
        </p:nvSpPr>
        <p:spPr>
          <a:xfrm>
            <a:off x="447618" y="199293"/>
            <a:ext cx="2665089" cy="523220"/>
          </a:xfrm>
          <a:prstGeom prst="rect">
            <a:avLst/>
          </a:prstGeom>
        </p:spPr>
        <p:txBody>
          <a:bodyPr wrap="none">
            <a:spAutoFit/>
          </a:bodyPr>
          <a:lstStyle/>
          <a:p>
            <a:r>
              <a:rPr lang="en-PH" sz="2800" dirty="0">
                <a:solidFill>
                  <a:schemeClr val="accent1"/>
                </a:solidFill>
              </a:rPr>
              <a:t>Waypoint Trigger</a:t>
            </a:r>
          </a:p>
        </p:txBody>
      </p:sp>
      <p:sp>
        <p:nvSpPr>
          <p:cNvPr id="7" name="Rectangle 6">
            <a:extLst>
              <a:ext uri="{FF2B5EF4-FFF2-40B4-BE49-F238E27FC236}">
                <a16:creationId xmlns:a16="http://schemas.microsoft.com/office/drawing/2014/main" id="{A59D6B3C-5087-4737-BCC5-FA6F1FDE8D8B}"/>
              </a:ext>
            </a:extLst>
          </p:cNvPr>
          <p:cNvSpPr/>
          <p:nvPr/>
        </p:nvSpPr>
        <p:spPr>
          <a:xfrm>
            <a:off x="56107" y="1613118"/>
            <a:ext cx="3459450" cy="3323987"/>
          </a:xfrm>
          <a:prstGeom prst="rect">
            <a:avLst/>
          </a:prstGeom>
        </p:spPr>
        <p:txBody>
          <a:bodyPr wrap="square">
            <a:spAutoFit/>
          </a:bodyPr>
          <a:lstStyle/>
          <a:p>
            <a:r>
              <a:rPr lang="en-US" sz="1400" dirty="0"/>
              <a:t>INAV5 –  INAV6</a:t>
            </a:r>
          </a:p>
          <a:p>
            <a:endParaRPr lang="en-US" sz="1400" dirty="0"/>
          </a:p>
          <a:p>
            <a:r>
              <a:rPr lang="en-US" sz="1400" dirty="0"/>
              <a:t>In Mixer RC channel 7 is associated to servo1 </a:t>
            </a:r>
          </a:p>
          <a:p>
            <a:r>
              <a:rPr lang="en-US" sz="1400" dirty="0">
                <a:solidFill>
                  <a:schemeClr val="accent1">
                    <a:lumMod val="75000"/>
                  </a:schemeClr>
                </a:solidFill>
              </a:rPr>
              <a:t>S1 on SYNERDUINOSTM.HEX</a:t>
            </a:r>
          </a:p>
          <a:p>
            <a:r>
              <a:rPr lang="en-US" sz="1400" dirty="0">
                <a:solidFill>
                  <a:schemeClr val="accent1">
                    <a:lumMod val="75000"/>
                  </a:schemeClr>
                </a:solidFill>
              </a:rPr>
              <a:t>S5 on SYNERDUINOSTMSV.HEX</a:t>
            </a:r>
          </a:p>
          <a:p>
            <a:endParaRPr lang="en-US" sz="1400" dirty="0">
              <a:solidFill>
                <a:schemeClr val="accent1">
                  <a:lumMod val="75000"/>
                </a:schemeClr>
              </a:solidFill>
            </a:endParaRPr>
          </a:p>
          <a:p>
            <a:r>
              <a:rPr lang="en-US" sz="1400" dirty="0">
                <a:solidFill>
                  <a:schemeClr val="accent1">
                    <a:lumMod val="75000"/>
                  </a:schemeClr>
                </a:solidFill>
              </a:rPr>
              <a:t>Logic condition can also be added to the mixer removing the need to add 3# Logic condition in the Programming</a:t>
            </a:r>
          </a:p>
          <a:p>
            <a:endParaRPr lang="en-US" sz="1400" dirty="0">
              <a:solidFill>
                <a:schemeClr val="accent1">
                  <a:lumMod val="75000"/>
                </a:schemeClr>
              </a:solidFill>
            </a:endParaRPr>
          </a:p>
          <a:p>
            <a:r>
              <a:rPr lang="en-US" sz="1400" dirty="0">
                <a:solidFill>
                  <a:schemeClr val="accent1">
                    <a:lumMod val="75000"/>
                  </a:schemeClr>
                </a:solidFill>
              </a:rPr>
              <a:t>Servos can be reverse by giving it a negative value on Weight%  -100%</a:t>
            </a:r>
          </a:p>
          <a:p>
            <a:endParaRPr lang="en-US" sz="1400" dirty="0">
              <a:solidFill>
                <a:schemeClr val="accent1">
                  <a:lumMod val="75000"/>
                </a:schemeClr>
              </a:solidFill>
            </a:endParaRPr>
          </a:p>
          <a:p>
            <a:endParaRPr lang="en-US" sz="1400" dirty="0">
              <a:solidFill>
                <a:schemeClr val="accent1">
                  <a:lumMod val="75000"/>
                </a:schemeClr>
              </a:solidFill>
            </a:endParaRPr>
          </a:p>
          <a:p>
            <a:endParaRPr lang="en-US" sz="1400" dirty="0"/>
          </a:p>
        </p:txBody>
      </p:sp>
      <p:sp>
        <p:nvSpPr>
          <p:cNvPr id="8" name="Rectangle 7">
            <a:extLst>
              <a:ext uri="{FF2B5EF4-FFF2-40B4-BE49-F238E27FC236}">
                <a16:creationId xmlns:a16="http://schemas.microsoft.com/office/drawing/2014/main" id="{E84CF61A-2D5A-45E9-AA07-1C58AAEBFF22}"/>
              </a:ext>
            </a:extLst>
          </p:cNvPr>
          <p:cNvSpPr/>
          <p:nvPr/>
        </p:nvSpPr>
        <p:spPr>
          <a:xfrm>
            <a:off x="2064094" y="5613806"/>
            <a:ext cx="2475421" cy="646331"/>
          </a:xfrm>
          <a:prstGeom prst="rect">
            <a:avLst/>
          </a:prstGeom>
        </p:spPr>
        <p:txBody>
          <a:bodyPr wrap="none">
            <a:spAutoFit/>
          </a:bodyPr>
          <a:lstStyle/>
          <a:p>
            <a:r>
              <a:rPr lang="en-US" dirty="0" err="1"/>
              <a:t>SYNERDUINOSTM.Hex</a:t>
            </a:r>
            <a:endParaRPr lang="en-US" dirty="0"/>
          </a:p>
          <a:p>
            <a:r>
              <a:rPr lang="en-US" dirty="0" err="1"/>
              <a:t>SYNERDUINOSTMSV.Hex</a:t>
            </a:r>
            <a:endParaRPr lang="en-PH" dirty="0"/>
          </a:p>
        </p:txBody>
      </p:sp>
      <p:sp>
        <p:nvSpPr>
          <p:cNvPr id="10" name="Rectangle 9">
            <a:extLst>
              <a:ext uri="{FF2B5EF4-FFF2-40B4-BE49-F238E27FC236}">
                <a16:creationId xmlns:a16="http://schemas.microsoft.com/office/drawing/2014/main" id="{72E9A3BC-568C-4EB3-9F3D-2D6D1284C048}"/>
              </a:ext>
            </a:extLst>
          </p:cNvPr>
          <p:cNvSpPr/>
          <p:nvPr/>
        </p:nvSpPr>
        <p:spPr>
          <a:xfrm>
            <a:off x="226732" y="5613806"/>
            <a:ext cx="1837362" cy="646331"/>
          </a:xfrm>
          <a:prstGeom prst="rect">
            <a:avLst/>
          </a:prstGeom>
        </p:spPr>
        <p:txBody>
          <a:bodyPr wrap="none">
            <a:spAutoFit/>
          </a:bodyPr>
          <a:lstStyle/>
          <a:p>
            <a:r>
              <a:rPr lang="en-US" dirty="0">
                <a:solidFill>
                  <a:schemeClr val="accent1">
                    <a:lumMod val="75000"/>
                  </a:schemeClr>
                </a:solidFill>
              </a:rPr>
              <a:t>1 servo on S7</a:t>
            </a:r>
          </a:p>
          <a:p>
            <a:r>
              <a:rPr lang="en-US" dirty="0">
                <a:solidFill>
                  <a:schemeClr val="accent1">
                    <a:lumMod val="75000"/>
                  </a:schemeClr>
                </a:solidFill>
              </a:rPr>
              <a:t>3 Servos on S5-S7</a:t>
            </a:r>
            <a:endParaRPr lang="en-PH" dirty="0">
              <a:solidFill>
                <a:schemeClr val="accent1">
                  <a:lumMod val="75000"/>
                </a:schemeClr>
              </a:solidFill>
            </a:endParaRPr>
          </a:p>
        </p:txBody>
      </p:sp>
      <p:sp>
        <p:nvSpPr>
          <p:cNvPr id="11" name="Rectangle 10">
            <a:extLst>
              <a:ext uri="{FF2B5EF4-FFF2-40B4-BE49-F238E27FC236}">
                <a16:creationId xmlns:a16="http://schemas.microsoft.com/office/drawing/2014/main" id="{74359904-F80A-49B3-BE64-DADA0B56EC39}"/>
              </a:ext>
            </a:extLst>
          </p:cNvPr>
          <p:cNvSpPr/>
          <p:nvPr/>
        </p:nvSpPr>
        <p:spPr>
          <a:xfrm>
            <a:off x="152218" y="5270280"/>
            <a:ext cx="9856288" cy="369332"/>
          </a:xfrm>
          <a:prstGeom prst="rect">
            <a:avLst/>
          </a:prstGeom>
        </p:spPr>
        <p:txBody>
          <a:bodyPr wrap="none">
            <a:spAutoFit/>
          </a:bodyPr>
          <a:lstStyle/>
          <a:p>
            <a:r>
              <a:rPr lang="en-US" dirty="0"/>
              <a:t>INAV5 –INAV6 Be aware of your firmware each version has a specific number of servos available for use</a:t>
            </a:r>
            <a:endParaRPr lang="en-PH" dirty="0"/>
          </a:p>
        </p:txBody>
      </p:sp>
      <p:pic>
        <p:nvPicPr>
          <p:cNvPr id="4" name="Picture 3">
            <a:extLst>
              <a:ext uri="{FF2B5EF4-FFF2-40B4-BE49-F238E27FC236}">
                <a16:creationId xmlns:a16="http://schemas.microsoft.com/office/drawing/2014/main" id="{9CC05670-8048-40DE-AD36-4FC39EB48DFB}"/>
              </a:ext>
            </a:extLst>
          </p:cNvPr>
          <p:cNvPicPr>
            <a:picLocks noChangeAspect="1"/>
          </p:cNvPicPr>
          <p:nvPr/>
        </p:nvPicPr>
        <p:blipFill>
          <a:blip r:embed="rId2"/>
          <a:stretch>
            <a:fillRect/>
          </a:stretch>
        </p:blipFill>
        <p:spPr>
          <a:xfrm>
            <a:off x="3515557" y="403545"/>
            <a:ext cx="8380521" cy="4714043"/>
          </a:xfrm>
          <a:prstGeom prst="rect">
            <a:avLst/>
          </a:prstGeom>
        </p:spPr>
      </p:pic>
      <p:pic>
        <p:nvPicPr>
          <p:cNvPr id="9" name="Picture 8">
            <a:extLst>
              <a:ext uri="{FF2B5EF4-FFF2-40B4-BE49-F238E27FC236}">
                <a16:creationId xmlns:a16="http://schemas.microsoft.com/office/drawing/2014/main" id="{82F71F53-4034-4399-A97B-A5FBF08E0930}"/>
              </a:ext>
            </a:extLst>
          </p:cNvPr>
          <p:cNvPicPr>
            <a:picLocks noChangeAspect="1"/>
          </p:cNvPicPr>
          <p:nvPr/>
        </p:nvPicPr>
        <p:blipFill>
          <a:blip r:embed="rId3"/>
          <a:stretch>
            <a:fillRect/>
          </a:stretch>
        </p:blipFill>
        <p:spPr>
          <a:xfrm>
            <a:off x="447618" y="921028"/>
            <a:ext cx="2152650" cy="390525"/>
          </a:xfrm>
          <a:prstGeom prst="rect">
            <a:avLst/>
          </a:prstGeom>
        </p:spPr>
      </p:pic>
    </p:spTree>
    <p:extLst>
      <p:ext uri="{BB962C8B-B14F-4D97-AF65-F5344CB8AC3E}">
        <p14:creationId xmlns:p14="http://schemas.microsoft.com/office/powerpoint/2010/main" val="38257615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2DB70E-26F9-46B2-A924-3E91E93630E4}"/>
              </a:ext>
            </a:extLst>
          </p:cNvPr>
          <p:cNvPicPr>
            <a:picLocks noChangeAspect="1"/>
          </p:cNvPicPr>
          <p:nvPr/>
        </p:nvPicPr>
        <p:blipFill>
          <a:blip r:embed="rId2"/>
          <a:stretch>
            <a:fillRect/>
          </a:stretch>
        </p:blipFill>
        <p:spPr>
          <a:xfrm>
            <a:off x="3080788" y="2008174"/>
            <a:ext cx="8227292" cy="4399048"/>
          </a:xfrm>
          <a:prstGeom prst="rect">
            <a:avLst/>
          </a:prstGeom>
        </p:spPr>
      </p:pic>
      <p:sp>
        <p:nvSpPr>
          <p:cNvPr id="4" name="Rectangle 3">
            <a:extLst>
              <a:ext uri="{FF2B5EF4-FFF2-40B4-BE49-F238E27FC236}">
                <a16:creationId xmlns:a16="http://schemas.microsoft.com/office/drawing/2014/main" id="{845C38C0-D9E7-4972-A8FE-4094FB4C3CD5}"/>
              </a:ext>
            </a:extLst>
          </p:cNvPr>
          <p:cNvSpPr/>
          <p:nvPr/>
        </p:nvSpPr>
        <p:spPr>
          <a:xfrm>
            <a:off x="447618" y="199293"/>
            <a:ext cx="2313903" cy="461665"/>
          </a:xfrm>
          <a:prstGeom prst="rect">
            <a:avLst/>
          </a:prstGeom>
        </p:spPr>
        <p:txBody>
          <a:bodyPr wrap="none">
            <a:spAutoFit/>
          </a:bodyPr>
          <a:lstStyle/>
          <a:p>
            <a:r>
              <a:rPr lang="en-PH" sz="2400" dirty="0">
                <a:solidFill>
                  <a:schemeClr val="accent1"/>
                </a:solidFill>
              </a:rPr>
              <a:t>Waypoint Trigger</a:t>
            </a:r>
          </a:p>
        </p:txBody>
      </p:sp>
      <p:sp>
        <p:nvSpPr>
          <p:cNvPr id="5" name="Subtitle 2">
            <a:extLst>
              <a:ext uri="{FF2B5EF4-FFF2-40B4-BE49-F238E27FC236}">
                <a16:creationId xmlns:a16="http://schemas.microsoft.com/office/drawing/2014/main" id="{16AC167F-E86B-4B58-8EA0-49559795F785}"/>
              </a:ext>
            </a:extLst>
          </p:cNvPr>
          <p:cNvSpPr txBox="1">
            <a:spLocks/>
          </p:cNvSpPr>
          <p:nvPr/>
        </p:nvSpPr>
        <p:spPr>
          <a:xfrm>
            <a:off x="379948" y="1655315"/>
            <a:ext cx="2449242" cy="17150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INAV 7 - INAV8</a:t>
            </a:r>
          </a:p>
          <a:p>
            <a:pPr marL="0" indent="0">
              <a:buNone/>
            </a:pPr>
            <a:r>
              <a:rPr lang="en-PH" sz="1800" dirty="0"/>
              <a:t>RC Channel 7 and 8 on the remote (Aux 7 and 8) Assign for servo input   1 and 2 respectively</a:t>
            </a:r>
          </a:p>
          <a:p>
            <a:pPr marL="0" indent="0">
              <a:buNone/>
            </a:pPr>
            <a:endParaRPr lang="en-PH" sz="1800" dirty="0"/>
          </a:p>
          <a:p>
            <a:pPr marL="0" indent="0">
              <a:buNone/>
            </a:pPr>
            <a:r>
              <a:rPr lang="en-PH" sz="1800" dirty="0"/>
              <a:t>On Board PWM Pins </a:t>
            </a:r>
          </a:p>
          <a:p>
            <a:pPr marL="0" indent="0">
              <a:buNone/>
            </a:pPr>
            <a:r>
              <a:rPr lang="en-PH" sz="1800" dirty="0"/>
              <a:t>S7 – servo 1</a:t>
            </a:r>
          </a:p>
          <a:p>
            <a:pPr marL="0" indent="0">
              <a:buNone/>
            </a:pPr>
            <a:r>
              <a:rPr lang="en-PH" sz="1800" dirty="0"/>
              <a:t>S8 – Servo 2 </a:t>
            </a:r>
          </a:p>
          <a:p>
            <a:pPr marL="0" indent="0">
              <a:buNone/>
            </a:pPr>
            <a:r>
              <a:rPr lang="en-PH" sz="1800" dirty="0"/>
              <a:t>Is assign automatically when save </a:t>
            </a:r>
          </a:p>
        </p:txBody>
      </p:sp>
      <p:pic>
        <p:nvPicPr>
          <p:cNvPr id="7" name="Picture 6">
            <a:extLst>
              <a:ext uri="{FF2B5EF4-FFF2-40B4-BE49-F238E27FC236}">
                <a16:creationId xmlns:a16="http://schemas.microsoft.com/office/drawing/2014/main" id="{FCA443BD-15B0-48C3-9676-AA20C6FA3732}"/>
              </a:ext>
            </a:extLst>
          </p:cNvPr>
          <p:cNvPicPr>
            <a:picLocks noChangeAspect="1"/>
          </p:cNvPicPr>
          <p:nvPr/>
        </p:nvPicPr>
        <p:blipFill>
          <a:blip r:embed="rId3"/>
          <a:stretch>
            <a:fillRect/>
          </a:stretch>
        </p:blipFill>
        <p:spPr>
          <a:xfrm>
            <a:off x="3080788" y="1000880"/>
            <a:ext cx="8382000" cy="654435"/>
          </a:xfrm>
          <a:prstGeom prst="rect">
            <a:avLst/>
          </a:prstGeom>
        </p:spPr>
      </p:pic>
      <p:pic>
        <p:nvPicPr>
          <p:cNvPr id="8" name="Picture 7">
            <a:extLst>
              <a:ext uri="{FF2B5EF4-FFF2-40B4-BE49-F238E27FC236}">
                <a16:creationId xmlns:a16="http://schemas.microsoft.com/office/drawing/2014/main" id="{8BC3E276-D33F-43FE-878C-4D25C7620329}"/>
              </a:ext>
            </a:extLst>
          </p:cNvPr>
          <p:cNvPicPr>
            <a:picLocks noChangeAspect="1"/>
          </p:cNvPicPr>
          <p:nvPr/>
        </p:nvPicPr>
        <p:blipFill>
          <a:blip r:embed="rId4"/>
          <a:stretch>
            <a:fillRect/>
          </a:stretch>
        </p:blipFill>
        <p:spPr>
          <a:xfrm>
            <a:off x="447618" y="921028"/>
            <a:ext cx="2152650" cy="390525"/>
          </a:xfrm>
          <a:prstGeom prst="rect">
            <a:avLst/>
          </a:prstGeom>
        </p:spPr>
      </p:pic>
    </p:spTree>
    <p:extLst>
      <p:ext uri="{BB962C8B-B14F-4D97-AF65-F5344CB8AC3E}">
        <p14:creationId xmlns:p14="http://schemas.microsoft.com/office/powerpoint/2010/main" val="21767756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9C1460-F00E-4C13-92F1-2E521CA2B7B5}"/>
              </a:ext>
            </a:extLst>
          </p:cNvPr>
          <p:cNvSpPr/>
          <p:nvPr/>
        </p:nvSpPr>
        <p:spPr>
          <a:xfrm>
            <a:off x="447618" y="199293"/>
            <a:ext cx="2313903" cy="461665"/>
          </a:xfrm>
          <a:prstGeom prst="rect">
            <a:avLst/>
          </a:prstGeom>
        </p:spPr>
        <p:txBody>
          <a:bodyPr wrap="none">
            <a:spAutoFit/>
          </a:bodyPr>
          <a:lstStyle/>
          <a:p>
            <a:r>
              <a:rPr lang="en-PH" sz="2400" dirty="0">
                <a:solidFill>
                  <a:srgbClr val="0070C0"/>
                </a:solidFill>
              </a:rPr>
              <a:t>Waypoint Trigger</a:t>
            </a:r>
          </a:p>
        </p:txBody>
      </p:sp>
      <p:sp>
        <p:nvSpPr>
          <p:cNvPr id="4" name="Rectangle 3">
            <a:extLst>
              <a:ext uri="{FF2B5EF4-FFF2-40B4-BE49-F238E27FC236}">
                <a16:creationId xmlns:a16="http://schemas.microsoft.com/office/drawing/2014/main" id="{C4FF7124-4D03-4ABF-B692-42194087773F}"/>
              </a:ext>
            </a:extLst>
          </p:cNvPr>
          <p:cNvSpPr/>
          <p:nvPr/>
        </p:nvSpPr>
        <p:spPr>
          <a:xfrm>
            <a:off x="117777" y="660958"/>
            <a:ext cx="3226639" cy="6124754"/>
          </a:xfrm>
          <a:prstGeom prst="rect">
            <a:avLst/>
          </a:prstGeom>
        </p:spPr>
        <p:txBody>
          <a:bodyPr wrap="square">
            <a:spAutoFit/>
          </a:bodyPr>
          <a:lstStyle/>
          <a:p>
            <a:r>
              <a:rPr lang="en-US" sz="1400" dirty="0"/>
              <a:t>Waypoint trigger is a function to trigger a servo or a payload function of the drone when the drone reaches a define waypoint to trigger or when conditions are true. </a:t>
            </a:r>
          </a:p>
          <a:p>
            <a:endParaRPr lang="en-US" sz="1400" dirty="0">
              <a:solidFill>
                <a:schemeClr val="accent1">
                  <a:lumMod val="75000"/>
                </a:schemeClr>
              </a:solidFill>
            </a:endParaRPr>
          </a:p>
          <a:p>
            <a:endParaRPr lang="en-US" sz="1400" dirty="0">
              <a:solidFill>
                <a:schemeClr val="accent1"/>
              </a:solidFill>
            </a:endParaRPr>
          </a:p>
          <a:p>
            <a:r>
              <a:rPr lang="en-PH" sz="1400" dirty="0">
                <a:solidFill>
                  <a:schemeClr val="accent1"/>
                </a:solidFill>
              </a:rPr>
              <a:t>#0 Equal A=B </a:t>
            </a:r>
          </a:p>
          <a:p>
            <a:r>
              <a:rPr lang="en-PH" sz="1400" dirty="0">
                <a:solidFill>
                  <a:schemeClr val="accent1"/>
                </a:solidFill>
              </a:rPr>
              <a:t>	Current Waypoint index = 	Value 3</a:t>
            </a:r>
          </a:p>
          <a:p>
            <a:r>
              <a:rPr lang="en-PH" sz="1400" dirty="0">
                <a:solidFill>
                  <a:schemeClr val="accent1"/>
                </a:solidFill>
              </a:rPr>
              <a:t>#1 Override RC Channel </a:t>
            </a:r>
          </a:p>
          <a:p>
            <a:r>
              <a:rPr lang="en-PH" sz="1400" dirty="0">
                <a:solidFill>
                  <a:schemeClr val="accent1"/>
                </a:solidFill>
              </a:rPr>
              <a:t>	Channel Value7  to </a:t>
            </a:r>
          </a:p>
          <a:p>
            <a:r>
              <a:rPr lang="en-PH" sz="1400" dirty="0">
                <a:solidFill>
                  <a:schemeClr val="accent1"/>
                </a:solidFill>
              </a:rPr>
              <a:t>	Value 1700</a:t>
            </a:r>
          </a:p>
          <a:p>
            <a:r>
              <a:rPr lang="en-PH" sz="1400" dirty="0">
                <a:solidFill>
                  <a:schemeClr val="accent1"/>
                </a:solidFill>
              </a:rPr>
              <a:t>	Logic Condition 0</a:t>
            </a:r>
          </a:p>
          <a:p>
            <a:endParaRPr lang="en-US" sz="1400" dirty="0">
              <a:solidFill>
                <a:schemeClr val="accent1">
                  <a:lumMod val="75000"/>
                </a:schemeClr>
              </a:solidFill>
            </a:endParaRPr>
          </a:p>
          <a:p>
            <a:r>
              <a:rPr lang="en-PH" sz="1400" dirty="0">
                <a:solidFill>
                  <a:schemeClr val="accent1"/>
                </a:solidFill>
              </a:rPr>
              <a:t>#2 Equal A=B </a:t>
            </a:r>
          </a:p>
          <a:p>
            <a:r>
              <a:rPr lang="en-PH" sz="1400" dirty="0">
                <a:solidFill>
                  <a:schemeClr val="accent1"/>
                </a:solidFill>
              </a:rPr>
              <a:t>	Current Waypoint index = 	Value 3</a:t>
            </a:r>
          </a:p>
          <a:p>
            <a:r>
              <a:rPr lang="en-PH" sz="1400" dirty="0">
                <a:solidFill>
                  <a:schemeClr val="accent1"/>
                </a:solidFill>
              </a:rPr>
              <a:t>#3 Override RC Channel </a:t>
            </a:r>
          </a:p>
          <a:p>
            <a:r>
              <a:rPr lang="en-PH" sz="1400" dirty="0">
                <a:solidFill>
                  <a:schemeClr val="accent1"/>
                </a:solidFill>
              </a:rPr>
              <a:t>	Channel Value7  to </a:t>
            </a:r>
          </a:p>
          <a:p>
            <a:r>
              <a:rPr lang="en-PH" sz="1400" dirty="0">
                <a:solidFill>
                  <a:schemeClr val="accent1"/>
                </a:solidFill>
              </a:rPr>
              <a:t>	Value 1700</a:t>
            </a:r>
          </a:p>
          <a:p>
            <a:r>
              <a:rPr lang="en-PH" sz="1400" dirty="0">
                <a:solidFill>
                  <a:schemeClr val="accent1"/>
                </a:solidFill>
              </a:rPr>
              <a:t>	Logic Condition 2</a:t>
            </a:r>
          </a:p>
          <a:p>
            <a:endParaRPr lang="en-PH" sz="1400" dirty="0">
              <a:solidFill>
                <a:schemeClr val="accent1"/>
              </a:solidFill>
            </a:endParaRPr>
          </a:p>
          <a:p>
            <a:endParaRPr lang="en-US" sz="1400" dirty="0">
              <a:solidFill>
                <a:schemeClr val="accent1">
                  <a:lumMod val="75000"/>
                </a:schemeClr>
              </a:solidFill>
            </a:endParaRPr>
          </a:p>
          <a:p>
            <a:r>
              <a:rPr lang="en-US" sz="1400" dirty="0">
                <a:solidFill>
                  <a:schemeClr val="accent1">
                    <a:lumMod val="75000"/>
                  </a:schemeClr>
                </a:solidFill>
              </a:rPr>
              <a:t>Set GVAR Value 0 </a:t>
            </a:r>
          </a:p>
          <a:p>
            <a:r>
              <a:rPr lang="en-US" sz="1400" dirty="0">
                <a:solidFill>
                  <a:schemeClr val="accent1">
                    <a:lumMod val="75000"/>
                  </a:schemeClr>
                </a:solidFill>
              </a:rPr>
              <a:t>	(To help visualize Waypoint)</a:t>
            </a:r>
          </a:p>
          <a:p>
            <a:r>
              <a:rPr lang="en-PH" sz="1400" dirty="0">
                <a:solidFill>
                  <a:schemeClr val="accent1"/>
                </a:solidFill>
              </a:rPr>
              <a:t>	Current Waypoint index</a:t>
            </a:r>
            <a:endParaRPr lang="en-US" sz="1400" dirty="0">
              <a:solidFill>
                <a:schemeClr val="accent1">
                  <a:lumMod val="75000"/>
                </a:schemeClr>
              </a:solidFill>
            </a:endParaRPr>
          </a:p>
          <a:p>
            <a:endParaRPr lang="en-US" sz="1400" dirty="0"/>
          </a:p>
        </p:txBody>
      </p:sp>
      <p:pic>
        <p:nvPicPr>
          <p:cNvPr id="8" name="Picture 7">
            <a:extLst>
              <a:ext uri="{FF2B5EF4-FFF2-40B4-BE49-F238E27FC236}">
                <a16:creationId xmlns:a16="http://schemas.microsoft.com/office/drawing/2014/main" id="{B38E0654-0F00-4001-BF25-0D2F4D9469FE}"/>
              </a:ext>
            </a:extLst>
          </p:cNvPr>
          <p:cNvPicPr>
            <a:picLocks noChangeAspect="1"/>
          </p:cNvPicPr>
          <p:nvPr/>
        </p:nvPicPr>
        <p:blipFill>
          <a:blip r:embed="rId2"/>
          <a:stretch>
            <a:fillRect/>
          </a:stretch>
        </p:blipFill>
        <p:spPr>
          <a:xfrm>
            <a:off x="3535680" y="954608"/>
            <a:ext cx="8402320" cy="4502027"/>
          </a:xfrm>
          <a:prstGeom prst="rect">
            <a:avLst/>
          </a:prstGeom>
        </p:spPr>
      </p:pic>
    </p:spTree>
    <p:extLst>
      <p:ext uri="{BB962C8B-B14F-4D97-AF65-F5344CB8AC3E}">
        <p14:creationId xmlns:p14="http://schemas.microsoft.com/office/powerpoint/2010/main" val="32674966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A26263E-1EA6-4F2A-BE99-DC83DB28BB39}"/>
              </a:ext>
            </a:extLst>
          </p:cNvPr>
          <p:cNvPicPr>
            <a:picLocks noChangeAspect="1"/>
          </p:cNvPicPr>
          <p:nvPr/>
        </p:nvPicPr>
        <p:blipFill>
          <a:blip r:embed="rId2"/>
          <a:stretch>
            <a:fillRect/>
          </a:stretch>
        </p:blipFill>
        <p:spPr>
          <a:xfrm>
            <a:off x="3785657" y="971550"/>
            <a:ext cx="8111067" cy="4562475"/>
          </a:xfrm>
          <a:prstGeom prst="rect">
            <a:avLst/>
          </a:prstGeom>
        </p:spPr>
      </p:pic>
      <p:sp>
        <p:nvSpPr>
          <p:cNvPr id="4" name="Rectangle 3">
            <a:extLst>
              <a:ext uri="{FF2B5EF4-FFF2-40B4-BE49-F238E27FC236}">
                <a16:creationId xmlns:a16="http://schemas.microsoft.com/office/drawing/2014/main" id="{58E38649-6357-4FA7-8F9C-9480B87F2D23}"/>
              </a:ext>
            </a:extLst>
          </p:cNvPr>
          <p:cNvSpPr/>
          <p:nvPr/>
        </p:nvSpPr>
        <p:spPr>
          <a:xfrm>
            <a:off x="228600" y="1415491"/>
            <a:ext cx="3226639" cy="1169551"/>
          </a:xfrm>
          <a:prstGeom prst="rect">
            <a:avLst/>
          </a:prstGeom>
        </p:spPr>
        <p:txBody>
          <a:bodyPr wrap="square">
            <a:spAutoFit/>
          </a:bodyPr>
          <a:lstStyle/>
          <a:p>
            <a:r>
              <a:rPr lang="en-PH" sz="1400" dirty="0">
                <a:solidFill>
                  <a:schemeClr val="accent1">
                    <a:lumMod val="75000"/>
                  </a:schemeClr>
                </a:solidFill>
              </a:rPr>
              <a:t>We Wanted the RC Channel 7 and Channel 8  to be free for the Mode Trigger</a:t>
            </a:r>
          </a:p>
          <a:p>
            <a:endParaRPr lang="en-US" sz="1400" dirty="0">
              <a:solidFill>
                <a:schemeClr val="accent1">
                  <a:lumMod val="75000"/>
                </a:schemeClr>
              </a:solidFill>
            </a:endParaRPr>
          </a:p>
          <a:p>
            <a:endParaRPr lang="en-US" sz="1400" dirty="0">
              <a:solidFill>
                <a:schemeClr val="accent1">
                  <a:lumMod val="75000"/>
                </a:schemeClr>
              </a:solidFill>
            </a:endParaRPr>
          </a:p>
          <a:p>
            <a:endParaRPr lang="en-US" sz="1400" dirty="0"/>
          </a:p>
        </p:txBody>
      </p:sp>
      <p:pic>
        <p:nvPicPr>
          <p:cNvPr id="5" name="Picture 4">
            <a:extLst>
              <a:ext uri="{FF2B5EF4-FFF2-40B4-BE49-F238E27FC236}">
                <a16:creationId xmlns:a16="http://schemas.microsoft.com/office/drawing/2014/main" id="{29FC282D-6BB8-46C0-9420-A15F80693C72}"/>
              </a:ext>
            </a:extLst>
          </p:cNvPr>
          <p:cNvPicPr>
            <a:picLocks noChangeAspect="1"/>
          </p:cNvPicPr>
          <p:nvPr/>
        </p:nvPicPr>
        <p:blipFill>
          <a:blip r:embed="rId3"/>
          <a:stretch>
            <a:fillRect/>
          </a:stretch>
        </p:blipFill>
        <p:spPr>
          <a:xfrm>
            <a:off x="490087" y="823911"/>
            <a:ext cx="2152650" cy="409575"/>
          </a:xfrm>
          <a:prstGeom prst="rect">
            <a:avLst/>
          </a:prstGeom>
        </p:spPr>
      </p:pic>
      <p:sp>
        <p:nvSpPr>
          <p:cNvPr id="6" name="Rectangle 5">
            <a:extLst>
              <a:ext uri="{FF2B5EF4-FFF2-40B4-BE49-F238E27FC236}">
                <a16:creationId xmlns:a16="http://schemas.microsoft.com/office/drawing/2014/main" id="{B2F7A603-B056-4A53-9BBB-293A1C110CAF}"/>
              </a:ext>
            </a:extLst>
          </p:cNvPr>
          <p:cNvSpPr/>
          <p:nvPr/>
        </p:nvSpPr>
        <p:spPr>
          <a:xfrm>
            <a:off x="447618" y="199293"/>
            <a:ext cx="2313903" cy="461665"/>
          </a:xfrm>
          <a:prstGeom prst="rect">
            <a:avLst/>
          </a:prstGeom>
        </p:spPr>
        <p:txBody>
          <a:bodyPr wrap="none">
            <a:spAutoFit/>
          </a:bodyPr>
          <a:lstStyle/>
          <a:p>
            <a:r>
              <a:rPr lang="en-PH" sz="2400" dirty="0">
                <a:solidFill>
                  <a:srgbClr val="0070C0"/>
                </a:solidFill>
              </a:rPr>
              <a:t>Waypoint Trigger</a:t>
            </a:r>
          </a:p>
        </p:txBody>
      </p:sp>
    </p:spTree>
    <p:extLst>
      <p:ext uri="{BB962C8B-B14F-4D97-AF65-F5344CB8AC3E}">
        <p14:creationId xmlns:p14="http://schemas.microsoft.com/office/powerpoint/2010/main" val="35960517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8E38649-6357-4FA7-8F9C-9480B87F2D23}"/>
              </a:ext>
            </a:extLst>
          </p:cNvPr>
          <p:cNvSpPr/>
          <p:nvPr/>
        </p:nvSpPr>
        <p:spPr>
          <a:xfrm>
            <a:off x="294407" y="1513146"/>
            <a:ext cx="2772052" cy="3754874"/>
          </a:xfrm>
          <a:prstGeom prst="rect">
            <a:avLst/>
          </a:prstGeom>
        </p:spPr>
        <p:txBody>
          <a:bodyPr wrap="square">
            <a:spAutoFit/>
          </a:bodyPr>
          <a:lstStyle/>
          <a:p>
            <a:r>
              <a:rPr lang="en-PH" sz="1400" dirty="0">
                <a:solidFill>
                  <a:schemeClr val="accent1">
                    <a:lumMod val="75000"/>
                  </a:schemeClr>
                </a:solidFill>
              </a:rPr>
              <a:t>when the Drone is above the said Waypoint address </a:t>
            </a:r>
          </a:p>
          <a:p>
            <a:endParaRPr lang="en-PH" sz="1400" dirty="0">
              <a:solidFill>
                <a:schemeClr val="accent1">
                  <a:lumMod val="75000"/>
                </a:schemeClr>
              </a:solidFill>
            </a:endParaRPr>
          </a:p>
          <a:p>
            <a:r>
              <a:rPr lang="en-PH" sz="1400" dirty="0">
                <a:solidFill>
                  <a:schemeClr val="accent1">
                    <a:lumMod val="75000"/>
                  </a:schemeClr>
                </a:solidFill>
              </a:rPr>
              <a:t>In this sample </a:t>
            </a:r>
          </a:p>
          <a:p>
            <a:endParaRPr lang="en-PH" sz="1400" dirty="0">
              <a:solidFill>
                <a:schemeClr val="accent1">
                  <a:lumMod val="75000"/>
                </a:schemeClr>
              </a:solidFill>
            </a:endParaRPr>
          </a:p>
          <a:p>
            <a:r>
              <a:rPr lang="en-PH" sz="1400" dirty="0">
                <a:solidFill>
                  <a:schemeClr val="accent1">
                    <a:lumMod val="75000"/>
                  </a:schemeClr>
                </a:solidFill>
              </a:rPr>
              <a:t>Servo 1 is trigger by waypoint 3  waypoint index</a:t>
            </a:r>
          </a:p>
          <a:p>
            <a:endParaRPr lang="en-PH" sz="1400" dirty="0">
              <a:solidFill>
                <a:schemeClr val="accent1">
                  <a:lumMod val="75000"/>
                </a:schemeClr>
              </a:solidFill>
            </a:endParaRPr>
          </a:p>
          <a:p>
            <a:r>
              <a:rPr lang="en-PH" sz="1400" dirty="0">
                <a:solidFill>
                  <a:schemeClr val="accent1">
                    <a:lumMod val="75000"/>
                  </a:schemeClr>
                </a:solidFill>
              </a:rPr>
              <a:t>And </a:t>
            </a:r>
          </a:p>
          <a:p>
            <a:endParaRPr lang="en-PH" sz="1400" dirty="0">
              <a:solidFill>
                <a:schemeClr val="accent1">
                  <a:lumMod val="75000"/>
                </a:schemeClr>
              </a:solidFill>
            </a:endParaRPr>
          </a:p>
          <a:p>
            <a:r>
              <a:rPr lang="en-PH" sz="1400" dirty="0">
                <a:solidFill>
                  <a:schemeClr val="accent1">
                    <a:lumMod val="75000"/>
                  </a:schemeClr>
                </a:solidFill>
              </a:rPr>
              <a:t>Servo 2 is trigger by Waypoint 4 waypoint index</a:t>
            </a:r>
          </a:p>
          <a:p>
            <a:endParaRPr lang="en-PH" sz="1400" dirty="0">
              <a:solidFill>
                <a:schemeClr val="accent1">
                  <a:lumMod val="75000"/>
                </a:schemeClr>
              </a:solidFill>
            </a:endParaRPr>
          </a:p>
          <a:p>
            <a:r>
              <a:rPr lang="en-PH" sz="1400" dirty="0">
                <a:solidFill>
                  <a:schemeClr val="accent1">
                    <a:lumMod val="75000"/>
                  </a:schemeClr>
                </a:solidFill>
              </a:rPr>
              <a:t>The payload would Activate</a:t>
            </a:r>
          </a:p>
          <a:p>
            <a:endParaRPr lang="en-US" sz="1400" dirty="0">
              <a:solidFill>
                <a:schemeClr val="accent1">
                  <a:lumMod val="75000"/>
                </a:schemeClr>
              </a:solidFill>
            </a:endParaRPr>
          </a:p>
          <a:p>
            <a:endParaRPr lang="en-US" sz="1400" dirty="0">
              <a:solidFill>
                <a:schemeClr val="accent1">
                  <a:lumMod val="75000"/>
                </a:schemeClr>
              </a:solidFill>
            </a:endParaRPr>
          </a:p>
          <a:p>
            <a:endParaRPr lang="en-US" sz="1400" dirty="0"/>
          </a:p>
        </p:txBody>
      </p:sp>
      <p:pic>
        <p:nvPicPr>
          <p:cNvPr id="7" name="Picture 6">
            <a:extLst>
              <a:ext uri="{FF2B5EF4-FFF2-40B4-BE49-F238E27FC236}">
                <a16:creationId xmlns:a16="http://schemas.microsoft.com/office/drawing/2014/main" id="{D2965E8B-04EA-4DE2-B647-345C34F50519}"/>
              </a:ext>
            </a:extLst>
          </p:cNvPr>
          <p:cNvPicPr>
            <a:picLocks noChangeAspect="1"/>
          </p:cNvPicPr>
          <p:nvPr/>
        </p:nvPicPr>
        <p:blipFill>
          <a:blip r:embed="rId2"/>
          <a:stretch>
            <a:fillRect/>
          </a:stretch>
        </p:blipFill>
        <p:spPr>
          <a:xfrm>
            <a:off x="3218799" y="743505"/>
            <a:ext cx="8526509" cy="4796161"/>
          </a:xfrm>
          <a:prstGeom prst="rect">
            <a:avLst/>
          </a:prstGeom>
        </p:spPr>
      </p:pic>
      <p:pic>
        <p:nvPicPr>
          <p:cNvPr id="8" name="Picture 7">
            <a:extLst>
              <a:ext uri="{FF2B5EF4-FFF2-40B4-BE49-F238E27FC236}">
                <a16:creationId xmlns:a16="http://schemas.microsoft.com/office/drawing/2014/main" id="{3DD0995E-DE32-4374-9EB2-2270E6A16364}"/>
              </a:ext>
            </a:extLst>
          </p:cNvPr>
          <p:cNvPicPr>
            <a:picLocks noChangeAspect="1"/>
          </p:cNvPicPr>
          <p:nvPr/>
        </p:nvPicPr>
        <p:blipFill>
          <a:blip r:embed="rId3"/>
          <a:stretch>
            <a:fillRect/>
          </a:stretch>
        </p:blipFill>
        <p:spPr>
          <a:xfrm>
            <a:off x="599346" y="847724"/>
            <a:ext cx="2162175" cy="381000"/>
          </a:xfrm>
          <a:prstGeom prst="rect">
            <a:avLst/>
          </a:prstGeom>
        </p:spPr>
      </p:pic>
      <p:pic>
        <p:nvPicPr>
          <p:cNvPr id="6" name="Picture 5" descr="A small electronic device with wires and a few other objects&#10;&#10;Description automatically generated with medium confidence">
            <a:extLst>
              <a:ext uri="{FF2B5EF4-FFF2-40B4-BE49-F238E27FC236}">
                <a16:creationId xmlns:a16="http://schemas.microsoft.com/office/drawing/2014/main" id="{9D098DDD-BBE0-4F48-90D5-E2699AFD3F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6882" y="3169920"/>
            <a:ext cx="2540711" cy="3387615"/>
          </a:xfrm>
          <a:prstGeom prst="rect">
            <a:avLst/>
          </a:prstGeom>
          <a:ln>
            <a:solidFill>
              <a:srgbClr val="00B0F0"/>
            </a:solidFill>
          </a:ln>
        </p:spPr>
      </p:pic>
      <p:sp>
        <p:nvSpPr>
          <p:cNvPr id="9" name="Rectangle 8">
            <a:extLst>
              <a:ext uri="{FF2B5EF4-FFF2-40B4-BE49-F238E27FC236}">
                <a16:creationId xmlns:a16="http://schemas.microsoft.com/office/drawing/2014/main" id="{BFDD2776-F664-4281-B817-20D4D2B383DB}"/>
              </a:ext>
            </a:extLst>
          </p:cNvPr>
          <p:cNvSpPr/>
          <p:nvPr/>
        </p:nvSpPr>
        <p:spPr>
          <a:xfrm>
            <a:off x="447618" y="199293"/>
            <a:ext cx="2313903" cy="461665"/>
          </a:xfrm>
          <a:prstGeom prst="rect">
            <a:avLst/>
          </a:prstGeom>
        </p:spPr>
        <p:txBody>
          <a:bodyPr wrap="none">
            <a:spAutoFit/>
          </a:bodyPr>
          <a:lstStyle/>
          <a:p>
            <a:r>
              <a:rPr lang="en-PH" sz="2400" dirty="0">
                <a:solidFill>
                  <a:srgbClr val="0070C0"/>
                </a:solidFill>
              </a:rPr>
              <a:t>Waypoint Trigger</a:t>
            </a:r>
          </a:p>
        </p:txBody>
      </p:sp>
    </p:spTree>
    <p:extLst>
      <p:ext uri="{BB962C8B-B14F-4D97-AF65-F5344CB8AC3E}">
        <p14:creationId xmlns:p14="http://schemas.microsoft.com/office/powerpoint/2010/main" val="3203623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3809AC-E9E9-47D3-A481-47DF601D6DBB}"/>
              </a:ext>
            </a:extLst>
          </p:cNvPr>
          <p:cNvSpPr/>
          <p:nvPr/>
        </p:nvSpPr>
        <p:spPr>
          <a:xfrm>
            <a:off x="447618" y="199293"/>
            <a:ext cx="1575175" cy="523220"/>
          </a:xfrm>
          <a:prstGeom prst="rect">
            <a:avLst/>
          </a:prstGeom>
        </p:spPr>
        <p:txBody>
          <a:bodyPr wrap="none">
            <a:spAutoFit/>
          </a:bodyPr>
          <a:lstStyle/>
          <a:p>
            <a:r>
              <a:rPr lang="en-PH" sz="2800" dirty="0">
                <a:solidFill>
                  <a:srgbClr val="0070C0"/>
                </a:solidFill>
              </a:rPr>
              <a:t>Geofence</a:t>
            </a:r>
          </a:p>
        </p:txBody>
      </p:sp>
      <p:sp>
        <p:nvSpPr>
          <p:cNvPr id="4" name="Rectangle 3">
            <a:extLst>
              <a:ext uri="{FF2B5EF4-FFF2-40B4-BE49-F238E27FC236}">
                <a16:creationId xmlns:a16="http://schemas.microsoft.com/office/drawing/2014/main" id="{662B4BD7-0F12-41AA-8ADC-583103BCB7D9}"/>
              </a:ext>
            </a:extLst>
          </p:cNvPr>
          <p:cNvSpPr/>
          <p:nvPr/>
        </p:nvSpPr>
        <p:spPr>
          <a:xfrm>
            <a:off x="66977" y="954608"/>
            <a:ext cx="3226639" cy="6124754"/>
          </a:xfrm>
          <a:prstGeom prst="rect">
            <a:avLst/>
          </a:prstGeom>
        </p:spPr>
        <p:txBody>
          <a:bodyPr wrap="square">
            <a:spAutoFit/>
          </a:bodyPr>
          <a:lstStyle/>
          <a:p>
            <a:r>
              <a:rPr lang="en-US" sz="1400" dirty="0"/>
              <a:t>This is a means to restrict a drone within a perimeter from its home point</a:t>
            </a:r>
          </a:p>
          <a:p>
            <a:endParaRPr lang="en-US" sz="1400" dirty="0">
              <a:solidFill>
                <a:schemeClr val="accent1">
                  <a:lumMod val="75000"/>
                </a:schemeClr>
              </a:solidFill>
            </a:endParaRPr>
          </a:p>
          <a:p>
            <a:r>
              <a:rPr lang="en-US" sz="1400" dirty="0">
                <a:solidFill>
                  <a:schemeClr val="accent1">
                    <a:lumMod val="75000"/>
                  </a:schemeClr>
                </a:solidFill>
              </a:rPr>
              <a:t>It’s  a feature use for beginners to prevent flying too far</a:t>
            </a:r>
          </a:p>
          <a:p>
            <a:endParaRPr lang="en-US" sz="1400" dirty="0">
              <a:solidFill>
                <a:schemeClr val="accent1">
                  <a:lumMod val="75000"/>
                </a:schemeClr>
              </a:solidFill>
            </a:endParaRPr>
          </a:p>
          <a:p>
            <a:r>
              <a:rPr lang="en-US" sz="1400" dirty="0">
                <a:solidFill>
                  <a:schemeClr val="accent1">
                    <a:lumMod val="75000"/>
                  </a:schemeClr>
                </a:solidFill>
              </a:rPr>
              <a:t>In this sample we want to keep the drone with in the 100m radius of an area from home point</a:t>
            </a:r>
          </a:p>
          <a:p>
            <a:endParaRPr lang="en-US" sz="1400" dirty="0">
              <a:solidFill>
                <a:schemeClr val="accent1">
                  <a:lumMod val="75000"/>
                </a:schemeClr>
              </a:solidFill>
            </a:endParaRPr>
          </a:p>
          <a:p>
            <a:r>
              <a:rPr lang="en-US" sz="1400" dirty="0"/>
              <a:t>0# set GVAR </a:t>
            </a:r>
          </a:p>
          <a:p>
            <a:r>
              <a:rPr lang="en-US" sz="1400" dirty="0"/>
              <a:t>Operand A = Value 0</a:t>
            </a:r>
          </a:p>
          <a:p>
            <a:r>
              <a:rPr lang="en-US" sz="1400" dirty="0"/>
              <a:t>Operand B = Flight Home Distance (m)</a:t>
            </a:r>
          </a:p>
          <a:p>
            <a:r>
              <a:rPr lang="en-US" sz="1400" dirty="0"/>
              <a:t>Active = Always</a:t>
            </a:r>
          </a:p>
          <a:p>
            <a:endParaRPr lang="en-US" sz="1400" dirty="0"/>
          </a:p>
          <a:p>
            <a:r>
              <a:rPr lang="en-US" sz="1400" dirty="0">
                <a:solidFill>
                  <a:schemeClr val="accent1">
                    <a:lumMod val="75000"/>
                  </a:schemeClr>
                </a:solidFill>
              </a:rPr>
              <a:t>First we need to visualize Distance from home indicated by GVAR0</a:t>
            </a:r>
          </a:p>
          <a:p>
            <a:endParaRPr lang="en-US" sz="1400" dirty="0">
              <a:solidFill>
                <a:schemeClr val="accent1">
                  <a:lumMod val="75000"/>
                </a:schemeClr>
              </a:solidFill>
            </a:endParaRPr>
          </a:p>
          <a:p>
            <a:r>
              <a:rPr lang="en-US" sz="1400" dirty="0"/>
              <a:t>1# Greater than</a:t>
            </a:r>
          </a:p>
          <a:p>
            <a:r>
              <a:rPr lang="en-US" sz="1400" dirty="0"/>
              <a:t>Operand A = Flight Home Distance (m)</a:t>
            </a:r>
          </a:p>
          <a:p>
            <a:r>
              <a:rPr lang="en-US" sz="1400" dirty="0"/>
              <a:t>Operand B = Value 100(m)</a:t>
            </a:r>
          </a:p>
          <a:p>
            <a:r>
              <a:rPr lang="en-US" sz="1400" dirty="0"/>
              <a:t>Active = Always</a:t>
            </a:r>
          </a:p>
          <a:p>
            <a:endParaRPr lang="en-US" sz="1400" dirty="0"/>
          </a:p>
          <a:p>
            <a:r>
              <a:rPr lang="en-US" sz="1400" dirty="0">
                <a:solidFill>
                  <a:schemeClr val="accent1">
                    <a:lumMod val="75000"/>
                  </a:schemeClr>
                </a:solidFill>
              </a:rPr>
              <a:t>Here we set the value of 100m from home this would be the boundary  of the Geofence</a:t>
            </a:r>
          </a:p>
          <a:p>
            <a:endParaRPr lang="en-US" sz="1400" dirty="0">
              <a:solidFill>
                <a:schemeClr val="accent1">
                  <a:lumMod val="75000"/>
                </a:schemeClr>
              </a:solidFill>
            </a:endParaRPr>
          </a:p>
          <a:p>
            <a:endParaRPr lang="en-US" sz="1400" dirty="0"/>
          </a:p>
        </p:txBody>
      </p:sp>
      <p:pic>
        <p:nvPicPr>
          <p:cNvPr id="5" name="Picture 4">
            <a:extLst>
              <a:ext uri="{FF2B5EF4-FFF2-40B4-BE49-F238E27FC236}">
                <a16:creationId xmlns:a16="http://schemas.microsoft.com/office/drawing/2014/main" id="{9B2F896E-581C-428B-BE65-A84400E788BC}"/>
              </a:ext>
            </a:extLst>
          </p:cNvPr>
          <p:cNvPicPr>
            <a:picLocks noChangeAspect="1"/>
          </p:cNvPicPr>
          <p:nvPr/>
        </p:nvPicPr>
        <p:blipFill>
          <a:blip r:embed="rId2"/>
          <a:stretch>
            <a:fillRect/>
          </a:stretch>
        </p:blipFill>
        <p:spPr>
          <a:xfrm>
            <a:off x="3896866" y="1240358"/>
            <a:ext cx="8039585" cy="4522267"/>
          </a:xfrm>
          <a:prstGeom prst="rect">
            <a:avLst/>
          </a:prstGeom>
        </p:spPr>
      </p:pic>
    </p:spTree>
    <p:extLst>
      <p:ext uri="{BB962C8B-B14F-4D97-AF65-F5344CB8AC3E}">
        <p14:creationId xmlns:p14="http://schemas.microsoft.com/office/powerpoint/2010/main" val="27772866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3809AC-E9E9-47D3-A481-47DF601D6DBB}"/>
              </a:ext>
            </a:extLst>
          </p:cNvPr>
          <p:cNvSpPr/>
          <p:nvPr/>
        </p:nvSpPr>
        <p:spPr>
          <a:xfrm>
            <a:off x="447618" y="199293"/>
            <a:ext cx="1575175" cy="523220"/>
          </a:xfrm>
          <a:prstGeom prst="rect">
            <a:avLst/>
          </a:prstGeom>
        </p:spPr>
        <p:txBody>
          <a:bodyPr wrap="none">
            <a:spAutoFit/>
          </a:bodyPr>
          <a:lstStyle/>
          <a:p>
            <a:r>
              <a:rPr lang="en-PH" sz="2800" dirty="0">
                <a:solidFill>
                  <a:srgbClr val="0070C0"/>
                </a:solidFill>
              </a:rPr>
              <a:t>Geofence</a:t>
            </a:r>
          </a:p>
        </p:txBody>
      </p:sp>
      <p:sp>
        <p:nvSpPr>
          <p:cNvPr id="4" name="Rectangle 3">
            <a:extLst>
              <a:ext uri="{FF2B5EF4-FFF2-40B4-BE49-F238E27FC236}">
                <a16:creationId xmlns:a16="http://schemas.microsoft.com/office/drawing/2014/main" id="{6AFA6FCF-E0ED-4771-B522-96BCC4D22B63}"/>
              </a:ext>
            </a:extLst>
          </p:cNvPr>
          <p:cNvSpPr/>
          <p:nvPr/>
        </p:nvSpPr>
        <p:spPr>
          <a:xfrm>
            <a:off x="76561" y="785933"/>
            <a:ext cx="3892464" cy="5447645"/>
          </a:xfrm>
          <a:prstGeom prst="rect">
            <a:avLst/>
          </a:prstGeom>
        </p:spPr>
        <p:txBody>
          <a:bodyPr wrap="square">
            <a:spAutoFit/>
          </a:bodyPr>
          <a:lstStyle/>
          <a:p>
            <a:r>
              <a:rPr lang="en-US" sz="1200" dirty="0"/>
              <a:t>2# set GVAR </a:t>
            </a:r>
          </a:p>
          <a:p>
            <a:r>
              <a:rPr lang="en-US" sz="1200" dirty="0"/>
              <a:t>Operand A = Value 1</a:t>
            </a:r>
          </a:p>
          <a:p>
            <a:r>
              <a:rPr lang="en-US" sz="1200" dirty="0"/>
              <a:t>Operand B = Value 20</a:t>
            </a:r>
          </a:p>
          <a:p>
            <a:r>
              <a:rPr lang="en-US" sz="1200" dirty="0"/>
              <a:t>Active = Logic condition 1</a:t>
            </a:r>
          </a:p>
          <a:p>
            <a:endParaRPr lang="en-US" sz="1200" dirty="0"/>
          </a:p>
          <a:p>
            <a:r>
              <a:rPr lang="en-US" sz="1200" dirty="0">
                <a:solidFill>
                  <a:schemeClr val="accent1">
                    <a:lumMod val="75000"/>
                  </a:schemeClr>
                </a:solidFill>
              </a:rPr>
              <a:t>Here we set our variable when logic 1 condition is triggered, we set GVAR 1 from 20 (2 sec) timer </a:t>
            </a:r>
          </a:p>
          <a:p>
            <a:endParaRPr lang="en-US" sz="1200" dirty="0"/>
          </a:p>
          <a:p>
            <a:r>
              <a:rPr lang="en-US" sz="1200" dirty="0"/>
              <a:t>3# Decrease GVAR</a:t>
            </a:r>
          </a:p>
          <a:p>
            <a:r>
              <a:rPr lang="en-US" sz="1200" dirty="0"/>
              <a:t> Operand A = Value 1</a:t>
            </a:r>
          </a:p>
          <a:p>
            <a:r>
              <a:rPr lang="en-US" sz="1200" dirty="0"/>
              <a:t>Operand B = Value 1</a:t>
            </a:r>
          </a:p>
          <a:p>
            <a:r>
              <a:rPr lang="en-US" sz="1200" dirty="0"/>
              <a:t>Active = Logic condition 4</a:t>
            </a:r>
          </a:p>
          <a:p>
            <a:endParaRPr lang="en-US" sz="1200" dirty="0"/>
          </a:p>
          <a:p>
            <a:r>
              <a:rPr lang="en-US" sz="1200" dirty="0">
                <a:solidFill>
                  <a:schemeClr val="accent1">
                    <a:lumMod val="75000"/>
                  </a:schemeClr>
                </a:solidFill>
              </a:rPr>
              <a:t>Here GVAR1 starts the count down </a:t>
            </a:r>
          </a:p>
          <a:p>
            <a:r>
              <a:rPr lang="en-US" sz="1200" dirty="0">
                <a:solidFill>
                  <a:schemeClr val="accent2">
                    <a:lumMod val="75000"/>
                  </a:schemeClr>
                </a:solidFill>
              </a:rPr>
              <a:t>(this countdown only active when Condition 4 is Active)</a:t>
            </a:r>
          </a:p>
          <a:p>
            <a:endParaRPr lang="en-US" sz="1200" dirty="0">
              <a:solidFill>
                <a:schemeClr val="accent1">
                  <a:lumMod val="75000"/>
                </a:schemeClr>
              </a:solidFill>
            </a:endParaRPr>
          </a:p>
          <a:p>
            <a:r>
              <a:rPr lang="en-US" sz="1200" dirty="0"/>
              <a:t>4# Greater Than</a:t>
            </a:r>
          </a:p>
          <a:p>
            <a:r>
              <a:rPr lang="en-US" sz="1200" dirty="0"/>
              <a:t>Operand A = Global Variable 1</a:t>
            </a:r>
          </a:p>
          <a:p>
            <a:r>
              <a:rPr lang="en-US" sz="1200" dirty="0"/>
              <a:t>Operand B = Value 1</a:t>
            </a:r>
          </a:p>
          <a:p>
            <a:r>
              <a:rPr lang="en-US" sz="1200" dirty="0"/>
              <a:t>Active = Always</a:t>
            </a:r>
          </a:p>
          <a:p>
            <a:endParaRPr lang="en-US" sz="1200" dirty="0"/>
          </a:p>
          <a:p>
            <a:r>
              <a:rPr lang="en-US" sz="1200" dirty="0">
                <a:solidFill>
                  <a:schemeClr val="accent2">
                    <a:lumMod val="75000"/>
                  </a:schemeClr>
                </a:solidFill>
              </a:rPr>
              <a:t>If GVAR1 has a Value more than 1 its Status would be Active. </a:t>
            </a:r>
          </a:p>
          <a:p>
            <a:endParaRPr lang="en-US" sz="1200" dirty="0">
              <a:solidFill>
                <a:schemeClr val="accent1">
                  <a:lumMod val="75000"/>
                </a:schemeClr>
              </a:solidFill>
            </a:endParaRPr>
          </a:p>
          <a:p>
            <a:r>
              <a:rPr lang="en-US" sz="1200" dirty="0"/>
              <a:t>5# Override RC Channel</a:t>
            </a:r>
          </a:p>
          <a:p>
            <a:r>
              <a:rPr lang="en-US" sz="1200" dirty="0"/>
              <a:t>Operand A = Value 8</a:t>
            </a:r>
          </a:p>
          <a:p>
            <a:r>
              <a:rPr lang="en-US" sz="1200" dirty="0"/>
              <a:t>Operand B = Value 2000</a:t>
            </a:r>
          </a:p>
          <a:p>
            <a:r>
              <a:rPr lang="en-US" sz="1200" dirty="0"/>
              <a:t>Active = Logic condition 4</a:t>
            </a:r>
          </a:p>
          <a:p>
            <a:r>
              <a:rPr lang="en-US" sz="1200" dirty="0"/>
              <a:t> </a:t>
            </a:r>
          </a:p>
        </p:txBody>
      </p:sp>
      <p:pic>
        <p:nvPicPr>
          <p:cNvPr id="5" name="Picture 4">
            <a:extLst>
              <a:ext uri="{FF2B5EF4-FFF2-40B4-BE49-F238E27FC236}">
                <a16:creationId xmlns:a16="http://schemas.microsoft.com/office/drawing/2014/main" id="{5F878B5E-17E8-4D40-8101-D0F2D20975CC}"/>
              </a:ext>
            </a:extLst>
          </p:cNvPr>
          <p:cNvPicPr>
            <a:picLocks noChangeAspect="1"/>
          </p:cNvPicPr>
          <p:nvPr/>
        </p:nvPicPr>
        <p:blipFill>
          <a:blip r:embed="rId2"/>
          <a:stretch>
            <a:fillRect/>
          </a:stretch>
        </p:blipFill>
        <p:spPr>
          <a:xfrm>
            <a:off x="3905250" y="982129"/>
            <a:ext cx="8061718" cy="4534717"/>
          </a:xfrm>
          <a:prstGeom prst="rect">
            <a:avLst/>
          </a:prstGeom>
        </p:spPr>
      </p:pic>
      <p:sp>
        <p:nvSpPr>
          <p:cNvPr id="6" name="Rectangle 5">
            <a:extLst>
              <a:ext uri="{FF2B5EF4-FFF2-40B4-BE49-F238E27FC236}">
                <a16:creationId xmlns:a16="http://schemas.microsoft.com/office/drawing/2014/main" id="{734ACD28-4354-4038-BA6C-EC651D3A4EBF}"/>
              </a:ext>
            </a:extLst>
          </p:cNvPr>
          <p:cNvSpPr/>
          <p:nvPr/>
        </p:nvSpPr>
        <p:spPr>
          <a:xfrm>
            <a:off x="76561" y="5969132"/>
            <a:ext cx="8927977" cy="738664"/>
          </a:xfrm>
          <a:prstGeom prst="rect">
            <a:avLst/>
          </a:prstGeom>
        </p:spPr>
        <p:txBody>
          <a:bodyPr wrap="square">
            <a:spAutoFit/>
          </a:bodyPr>
          <a:lstStyle/>
          <a:p>
            <a:r>
              <a:rPr lang="en-US" sz="1400" dirty="0">
                <a:solidFill>
                  <a:schemeClr val="accent1">
                    <a:lumMod val="75000"/>
                  </a:schemeClr>
                </a:solidFill>
              </a:rPr>
              <a:t>When the conditions are met in Logic #1 with an active Status this would trigger the Value 8 (Ch8) to set PWM to 2000 overriding the RC input and triggering the RTH in Mode. But this mode is only active for 2 seconds then the drone resumes last command. This way it keeps the drone in the 100m Perimeter without doing the complete RTH action.</a:t>
            </a:r>
            <a:endParaRPr lang="en-US" sz="1400" dirty="0"/>
          </a:p>
        </p:txBody>
      </p:sp>
    </p:spTree>
    <p:extLst>
      <p:ext uri="{BB962C8B-B14F-4D97-AF65-F5344CB8AC3E}">
        <p14:creationId xmlns:p14="http://schemas.microsoft.com/office/powerpoint/2010/main" val="20472936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134B03-00A0-4E81-9526-93D4627F14DA}"/>
              </a:ext>
            </a:extLst>
          </p:cNvPr>
          <p:cNvSpPr/>
          <p:nvPr/>
        </p:nvSpPr>
        <p:spPr>
          <a:xfrm>
            <a:off x="176525" y="146027"/>
            <a:ext cx="1575175" cy="523220"/>
          </a:xfrm>
          <a:prstGeom prst="rect">
            <a:avLst/>
          </a:prstGeom>
        </p:spPr>
        <p:txBody>
          <a:bodyPr wrap="none">
            <a:spAutoFit/>
          </a:bodyPr>
          <a:lstStyle/>
          <a:p>
            <a:r>
              <a:rPr lang="en-PH" sz="2800" dirty="0">
                <a:solidFill>
                  <a:srgbClr val="0070C0"/>
                </a:solidFill>
              </a:rPr>
              <a:t>Geofence</a:t>
            </a:r>
          </a:p>
        </p:txBody>
      </p:sp>
      <p:pic>
        <p:nvPicPr>
          <p:cNvPr id="3" name="Picture 2">
            <a:extLst>
              <a:ext uri="{FF2B5EF4-FFF2-40B4-BE49-F238E27FC236}">
                <a16:creationId xmlns:a16="http://schemas.microsoft.com/office/drawing/2014/main" id="{9FE2ABC9-E94D-47DA-9F64-0DCE66FB61E8}"/>
              </a:ext>
            </a:extLst>
          </p:cNvPr>
          <p:cNvPicPr>
            <a:picLocks noChangeAspect="1"/>
          </p:cNvPicPr>
          <p:nvPr/>
        </p:nvPicPr>
        <p:blipFill>
          <a:blip r:embed="rId2"/>
          <a:stretch>
            <a:fillRect/>
          </a:stretch>
        </p:blipFill>
        <p:spPr>
          <a:xfrm>
            <a:off x="3890454" y="669247"/>
            <a:ext cx="7429500" cy="5686425"/>
          </a:xfrm>
          <a:prstGeom prst="rect">
            <a:avLst/>
          </a:prstGeom>
        </p:spPr>
      </p:pic>
      <p:pic>
        <p:nvPicPr>
          <p:cNvPr id="4" name="Picture 3">
            <a:extLst>
              <a:ext uri="{FF2B5EF4-FFF2-40B4-BE49-F238E27FC236}">
                <a16:creationId xmlns:a16="http://schemas.microsoft.com/office/drawing/2014/main" id="{096D19D2-5B24-4187-A9A8-1633C2C1D612}"/>
              </a:ext>
            </a:extLst>
          </p:cNvPr>
          <p:cNvPicPr>
            <a:picLocks noChangeAspect="1"/>
          </p:cNvPicPr>
          <p:nvPr/>
        </p:nvPicPr>
        <p:blipFill>
          <a:blip r:embed="rId3"/>
          <a:stretch>
            <a:fillRect/>
          </a:stretch>
        </p:blipFill>
        <p:spPr>
          <a:xfrm>
            <a:off x="581025" y="833437"/>
            <a:ext cx="2152650" cy="409575"/>
          </a:xfrm>
          <a:prstGeom prst="rect">
            <a:avLst/>
          </a:prstGeom>
        </p:spPr>
      </p:pic>
      <p:sp>
        <p:nvSpPr>
          <p:cNvPr id="5" name="Rectangle 4">
            <a:extLst>
              <a:ext uri="{FF2B5EF4-FFF2-40B4-BE49-F238E27FC236}">
                <a16:creationId xmlns:a16="http://schemas.microsoft.com/office/drawing/2014/main" id="{7DCEF816-846F-44E0-92FD-C79CF3D5C93F}"/>
              </a:ext>
            </a:extLst>
          </p:cNvPr>
          <p:cNvSpPr/>
          <p:nvPr/>
        </p:nvSpPr>
        <p:spPr>
          <a:xfrm>
            <a:off x="253408" y="1407202"/>
            <a:ext cx="3102351" cy="2031325"/>
          </a:xfrm>
          <a:prstGeom prst="rect">
            <a:avLst/>
          </a:prstGeom>
        </p:spPr>
        <p:txBody>
          <a:bodyPr wrap="square">
            <a:spAutoFit/>
          </a:bodyPr>
          <a:lstStyle/>
          <a:p>
            <a:r>
              <a:rPr lang="en-US" dirty="0"/>
              <a:t>An empty Channel needed to be chosen for the trigger point.</a:t>
            </a:r>
          </a:p>
          <a:p>
            <a:endParaRPr lang="en-US" dirty="0">
              <a:solidFill>
                <a:srgbClr val="00B0F0"/>
              </a:solidFill>
            </a:endParaRPr>
          </a:p>
          <a:p>
            <a:r>
              <a:rPr lang="en-US" dirty="0">
                <a:solidFill>
                  <a:srgbClr val="00B0F0"/>
                </a:solidFill>
              </a:rPr>
              <a:t>In this case CH8</a:t>
            </a:r>
          </a:p>
          <a:p>
            <a:endParaRPr lang="en-US" dirty="0"/>
          </a:p>
          <a:p>
            <a:endParaRPr lang="en-US" dirty="0"/>
          </a:p>
          <a:p>
            <a:endParaRPr lang="en-US" dirty="0"/>
          </a:p>
        </p:txBody>
      </p:sp>
    </p:spTree>
    <p:extLst>
      <p:ext uri="{BB962C8B-B14F-4D97-AF65-F5344CB8AC3E}">
        <p14:creationId xmlns:p14="http://schemas.microsoft.com/office/powerpoint/2010/main" val="29363562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EA3EDB1-4561-46D0-806C-DA63DAE275DA}"/>
              </a:ext>
            </a:extLst>
          </p:cNvPr>
          <p:cNvPicPr>
            <a:picLocks noChangeAspect="1"/>
          </p:cNvPicPr>
          <p:nvPr/>
        </p:nvPicPr>
        <p:blipFill>
          <a:blip r:embed="rId2"/>
          <a:stretch>
            <a:fillRect/>
          </a:stretch>
        </p:blipFill>
        <p:spPr>
          <a:xfrm>
            <a:off x="904874" y="2428266"/>
            <a:ext cx="10239375" cy="3264823"/>
          </a:xfrm>
          <a:prstGeom prst="rect">
            <a:avLst/>
          </a:prstGeom>
        </p:spPr>
      </p:pic>
      <p:pic>
        <p:nvPicPr>
          <p:cNvPr id="3" name="Picture 2">
            <a:extLst>
              <a:ext uri="{FF2B5EF4-FFF2-40B4-BE49-F238E27FC236}">
                <a16:creationId xmlns:a16="http://schemas.microsoft.com/office/drawing/2014/main" id="{C0084CD0-8754-4E3F-81C6-9486CBF74547}"/>
              </a:ext>
            </a:extLst>
          </p:cNvPr>
          <p:cNvPicPr>
            <a:picLocks noChangeAspect="1"/>
          </p:cNvPicPr>
          <p:nvPr/>
        </p:nvPicPr>
        <p:blipFill>
          <a:blip r:embed="rId3"/>
          <a:stretch>
            <a:fillRect/>
          </a:stretch>
        </p:blipFill>
        <p:spPr>
          <a:xfrm>
            <a:off x="904874" y="1633537"/>
            <a:ext cx="2162175" cy="390525"/>
          </a:xfrm>
          <a:prstGeom prst="rect">
            <a:avLst/>
          </a:prstGeom>
        </p:spPr>
      </p:pic>
      <p:sp>
        <p:nvSpPr>
          <p:cNvPr id="4" name="Rectangle 3">
            <a:extLst>
              <a:ext uri="{FF2B5EF4-FFF2-40B4-BE49-F238E27FC236}">
                <a16:creationId xmlns:a16="http://schemas.microsoft.com/office/drawing/2014/main" id="{2AEFD37D-FEEE-4E41-8541-6248021060C5}"/>
              </a:ext>
            </a:extLst>
          </p:cNvPr>
          <p:cNvSpPr/>
          <p:nvPr/>
        </p:nvSpPr>
        <p:spPr>
          <a:xfrm>
            <a:off x="176525" y="146027"/>
            <a:ext cx="1575175" cy="523220"/>
          </a:xfrm>
          <a:prstGeom prst="rect">
            <a:avLst/>
          </a:prstGeom>
        </p:spPr>
        <p:txBody>
          <a:bodyPr wrap="none">
            <a:spAutoFit/>
          </a:bodyPr>
          <a:lstStyle/>
          <a:p>
            <a:r>
              <a:rPr lang="en-PH" sz="2800" dirty="0">
                <a:solidFill>
                  <a:srgbClr val="0070C0"/>
                </a:solidFill>
              </a:rPr>
              <a:t>Geofence</a:t>
            </a:r>
          </a:p>
        </p:txBody>
      </p:sp>
      <p:sp>
        <p:nvSpPr>
          <p:cNvPr id="5" name="Rectangle 4">
            <a:extLst>
              <a:ext uri="{FF2B5EF4-FFF2-40B4-BE49-F238E27FC236}">
                <a16:creationId xmlns:a16="http://schemas.microsoft.com/office/drawing/2014/main" id="{3D568F1D-E122-4BFB-96E8-9E40F5BBB2EE}"/>
              </a:ext>
            </a:extLst>
          </p:cNvPr>
          <p:cNvSpPr/>
          <p:nvPr/>
        </p:nvSpPr>
        <p:spPr>
          <a:xfrm>
            <a:off x="3424017" y="813136"/>
            <a:ext cx="7196358" cy="2031325"/>
          </a:xfrm>
          <a:prstGeom prst="rect">
            <a:avLst/>
          </a:prstGeom>
        </p:spPr>
        <p:txBody>
          <a:bodyPr wrap="square">
            <a:spAutoFit/>
          </a:bodyPr>
          <a:lstStyle/>
          <a:p>
            <a:r>
              <a:rPr lang="en-US" dirty="0"/>
              <a:t>In NAV RTH a channel associated to it needs to be configure to that flight mode</a:t>
            </a:r>
          </a:p>
          <a:p>
            <a:endParaRPr lang="en-US" dirty="0">
              <a:solidFill>
                <a:srgbClr val="00B0F0"/>
              </a:solidFill>
            </a:endParaRPr>
          </a:p>
          <a:p>
            <a:r>
              <a:rPr lang="en-US" dirty="0">
                <a:solidFill>
                  <a:srgbClr val="00B0F0"/>
                </a:solidFill>
              </a:rPr>
              <a:t>In this case CH8</a:t>
            </a:r>
          </a:p>
          <a:p>
            <a:endParaRPr lang="en-US" dirty="0"/>
          </a:p>
          <a:p>
            <a:endParaRPr lang="en-US" dirty="0"/>
          </a:p>
          <a:p>
            <a:endParaRPr lang="en-US" dirty="0"/>
          </a:p>
        </p:txBody>
      </p:sp>
    </p:spTree>
    <p:extLst>
      <p:ext uri="{BB962C8B-B14F-4D97-AF65-F5344CB8AC3E}">
        <p14:creationId xmlns:p14="http://schemas.microsoft.com/office/powerpoint/2010/main" val="32062689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372E04DE-28B0-4E8D-8942-BAEED73C489C}"/>
              </a:ext>
            </a:extLst>
          </p:cNvPr>
          <p:cNvPicPr>
            <a:picLocks noChangeAspect="1"/>
          </p:cNvPicPr>
          <p:nvPr/>
        </p:nvPicPr>
        <p:blipFill>
          <a:blip r:embed="rId2"/>
          <a:stretch>
            <a:fillRect/>
          </a:stretch>
        </p:blipFill>
        <p:spPr>
          <a:xfrm>
            <a:off x="3451495" y="2197999"/>
            <a:ext cx="5686864" cy="2696289"/>
          </a:xfrm>
          <a:prstGeom prst="rect">
            <a:avLst/>
          </a:prstGeom>
        </p:spPr>
      </p:pic>
      <p:sp>
        <p:nvSpPr>
          <p:cNvPr id="11" name="Subtitle 2">
            <a:extLst>
              <a:ext uri="{FF2B5EF4-FFF2-40B4-BE49-F238E27FC236}">
                <a16:creationId xmlns:a16="http://schemas.microsoft.com/office/drawing/2014/main" id="{2C0FAADA-817C-49C6-BF21-644484449500}"/>
              </a:ext>
            </a:extLst>
          </p:cNvPr>
          <p:cNvSpPr txBox="1">
            <a:spLocks/>
          </p:cNvSpPr>
          <p:nvPr/>
        </p:nvSpPr>
        <p:spPr>
          <a:xfrm>
            <a:off x="11641286" y="4510327"/>
            <a:ext cx="901113" cy="4891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dirty="0"/>
              <a:t>S8</a:t>
            </a:r>
          </a:p>
        </p:txBody>
      </p:sp>
      <p:cxnSp>
        <p:nvCxnSpPr>
          <p:cNvPr id="25" name="Connector: Elbow 24">
            <a:extLst>
              <a:ext uri="{FF2B5EF4-FFF2-40B4-BE49-F238E27FC236}">
                <a16:creationId xmlns:a16="http://schemas.microsoft.com/office/drawing/2014/main" id="{9CB7E2AC-22FE-4062-A148-7D8B6D8BD1E0}"/>
              </a:ext>
            </a:extLst>
          </p:cNvPr>
          <p:cNvCxnSpPr>
            <a:cxnSpLocks/>
          </p:cNvCxnSpPr>
          <p:nvPr/>
        </p:nvCxnSpPr>
        <p:spPr>
          <a:xfrm rot="10800000" flipV="1">
            <a:off x="2077190" y="3499111"/>
            <a:ext cx="1707861" cy="212705"/>
          </a:xfrm>
          <a:prstGeom prst="bentConnector3">
            <a:avLst>
              <a:gd name="adj1" fmla="val 50000"/>
            </a:avLst>
          </a:prstGeom>
          <a:ln w="508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9" name="Connector: Elbow 38">
            <a:extLst>
              <a:ext uri="{FF2B5EF4-FFF2-40B4-BE49-F238E27FC236}">
                <a16:creationId xmlns:a16="http://schemas.microsoft.com/office/drawing/2014/main" id="{55425F5E-FFDD-4C68-B28E-3AE0B4E34411}"/>
              </a:ext>
            </a:extLst>
          </p:cNvPr>
          <p:cNvCxnSpPr>
            <a:cxnSpLocks/>
            <a:endCxn id="17" idx="3"/>
          </p:cNvCxnSpPr>
          <p:nvPr/>
        </p:nvCxnSpPr>
        <p:spPr>
          <a:xfrm rot="10800000" flipV="1">
            <a:off x="2083105" y="3714534"/>
            <a:ext cx="1719857" cy="188512"/>
          </a:xfrm>
          <a:prstGeom prst="bentConnector3">
            <a:avLst>
              <a:gd name="adj1" fmla="val 43974"/>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BBFBA358-C881-4A08-B089-DBC7E938237B}"/>
              </a:ext>
            </a:extLst>
          </p:cNvPr>
          <p:cNvSpPr/>
          <p:nvPr/>
        </p:nvSpPr>
        <p:spPr>
          <a:xfrm>
            <a:off x="786253" y="3499112"/>
            <a:ext cx="1296851" cy="8078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t>11.1V </a:t>
            </a:r>
            <a:r>
              <a:rPr lang="en-PH" dirty="0" err="1"/>
              <a:t>Lipo</a:t>
            </a:r>
            <a:endParaRPr lang="en-PH" dirty="0"/>
          </a:p>
        </p:txBody>
      </p:sp>
      <p:sp>
        <p:nvSpPr>
          <p:cNvPr id="49" name="TextBox 48">
            <a:extLst>
              <a:ext uri="{FF2B5EF4-FFF2-40B4-BE49-F238E27FC236}">
                <a16:creationId xmlns:a16="http://schemas.microsoft.com/office/drawing/2014/main" id="{3935F122-B6A3-4AE6-AB17-6D22C5313CFA}"/>
              </a:ext>
            </a:extLst>
          </p:cNvPr>
          <p:cNvSpPr txBox="1"/>
          <p:nvPr/>
        </p:nvSpPr>
        <p:spPr>
          <a:xfrm>
            <a:off x="442185" y="3118036"/>
            <a:ext cx="3444015" cy="369332"/>
          </a:xfrm>
          <a:prstGeom prst="rect">
            <a:avLst/>
          </a:prstGeom>
          <a:noFill/>
        </p:spPr>
        <p:txBody>
          <a:bodyPr wrap="square" rtlCol="0">
            <a:spAutoFit/>
          </a:bodyPr>
          <a:lstStyle/>
          <a:p>
            <a:r>
              <a:rPr lang="en-PH" dirty="0"/>
              <a:t>External ADC Sensor</a:t>
            </a:r>
          </a:p>
        </p:txBody>
      </p:sp>
      <p:sp>
        <p:nvSpPr>
          <p:cNvPr id="88" name="Subtitle 2">
            <a:extLst>
              <a:ext uri="{FF2B5EF4-FFF2-40B4-BE49-F238E27FC236}">
                <a16:creationId xmlns:a16="http://schemas.microsoft.com/office/drawing/2014/main" id="{B237FC9D-A065-40CA-BB7C-D94757D48EC0}"/>
              </a:ext>
            </a:extLst>
          </p:cNvPr>
          <p:cNvSpPr txBox="1">
            <a:spLocks/>
          </p:cNvSpPr>
          <p:nvPr/>
        </p:nvSpPr>
        <p:spPr>
          <a:xfrm>
            <a:off x="8289446" y="144586"/>
            <a:ext cx="3659897" cy="17024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UBEC is Required for High current applications if it exceeded more than </a:t>
            </a:r>
          </a:p>
          <a:p>
            <a:r>
              <a:rPr lang="en-PH" sz="1800" dirty="0"/>
              <a:t>3A for STMF405 and H743 </a:t>
            </a:r>
          </a:p>
          <a:p>
            <a:r>
              <a:rPr lang="en-PH" sz="1800" dirty="0"/>
              <a:t>1.5A for F411 of use when driving servos</a:t>
            </a:r>
          </a:p>
          <a:p>
            <a:pPr marL="0" indent="0">
              <a:buNone/>
            </a:pPr>
            <a:r>
              <a:rPr lang="en-PH" sz="1800" dirty="0">
                <a:solidFill>
                  <a:srgbClr val="FF0000"/>
                </a:solidFill>
              </a:rPr>
              <a:t>BEC input requirements must be 5V</a:t>
            </a:r>
          </a:p>
          <a:p>
            <a:pPr marL="0" indent="0">
              <a:buNone/>
            </a:pPr>
            <a:endParaRPr lang="en-PH" sz="1800" dirty="0"/>
          </a:p>
        </p:txBody>
      </p:sp>
      <p:pic>
        <p:nvPicPr>
          <p:cNvPr id="1026" name="Picture 2" descr="Servo - Free electronics icons">
            <a:extLst>
              <a:ext uri="{FF2B5EF4-FFF2-40B4-BE49-F238E27FC236}">
                <a16:creationId xmlns:a16="http://schemas.microsoft.com/office/drawing/2014/main" id="{A13442EE-FF62-469A-8345-C8DAFB4F68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0479065" y="3546143"/>
            <a:ext cx="1162221" cy="1162221"/>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Connector: Elbow 9">
            <a:extLst>
              <a:ext uri="{FF2B5EF4-FFF2-40B4-BE49-F238E27FC236}">
                <a16:creationId xmlns:a16="http://schemas.microsoft.com/office/drawing/2014/main" id="{D371E1D9-DCE3-46BD-BD65-7A0B827A015E}"/>
              </a:ext>
            </a:extLst>
          </p:cNvPr>
          <p:cNvCxnSpPr>
            <a:cxnSpLocks/>
          </p:cNvCxnSpPr>
          <p:nvPr/>
        </p:nvCxnSpPr>
        <p:spPr>
          <a:xfrm rot="10800000">
            <a:off x="7809861" y="3635945"/>
            <a:ext cx="2669204" cy="407243"/>
          </a:xfrm>
          <a:prstGeom prst="bentConnector3">
            <a:avLst>
              <a:gd name="adj1" fmla="val 44976"/>
            </a:avLst>
          </a:prstGeom>
          <a:ln w="38100"/>
        </p:spPr>
        <p:style>
          <a:lnRef idx="3">
            <a:schemeClr val="accent4"/>
          </a:lnRef>
          <a:fillRef idx="0">
            <a:schemeClr val="accent4"/>
          </a:fillRef>
          <a:effectRef idx="2">
            <a:schemeClr val="accent4"/>
          </a:effectRef>
          <a:fontRef idx="minor">
            <a:schemeClr val="tx1"/>
          </a:fontRef>
        </p:style>
      </p:cxnSp>
      <p:sp>
        <p:nvSpPr>
          <p:cNvPr id="24" name="Subtitle 2">
            <a:extLst>
              <a:ext uri="{FF2B5EF4-FFF2-40B4-BE49-F238E27FC236}">
                <a16:creationId xmlns:a16="http://schemas.microsoft.com/office/drawing/2014/main" id="{FF368795-5733-43A3-8D48-8AF7E9A882A6}"/>
              </a:ext>
            </a:extLst>
          </p:cNvPr>
          <p:cNvSpPr txBox="1">
            <a:spLocks/>
          </p:cNvSpPr>
          <p:nvPr/>
        </p:nvSpPr>
        <p:spPr>
          <a:xfrm>
            <a:off x="6607454" y="4982321"/>
            <a:ext cx="3511940" cy="4891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400" dirty="0"/>
              <a:t>Any unused Pins can be assigned in the mixer for the task</a:t>
            </a:r>
          </a:p>
        </p:txBody>
      </p:sp>
      <p:sp>
        <p:nvSpPr>
          <p:cNvPr id="26" name="Subtitle 2">
            <a:extLst>
              <a:ext uri="{FF2B5EF4-FFF2-40B4-BE49-F238E27FC236}">
                <a16:creationId xmlns:a16="http://schemas.microsoft.com/office/drawing/2014/main" id="{F84CEF78-471F-49BE-A88D-A51AAC1CE75E}"/>
              </a:ext>
            </a:extLst>
          </p:cNvPr>
          <p:cNvSpPr txBox="1">
            <a:spLocks/>
          </p:cNvSpPr>
          <p:nvPr/>
        </p:nvSpPr>
        <p:spPr>
          <a:xfrm>
            <a:off x="481878" y="807840"/>
            <a:ext cx="2449242" cy="17150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Mainly as Payload like cameras stabilization</a:t>
            </a:r>
          </a:p>
          <a:p>
            <a:pPr marL="0" indent="0">
              <a:buNone/>
            </a:pPr>
            <a:endParaRPr lang="en-PH" sz="1800" dirty="0"/>
          </a:p>
          <a:p>
            <a:pPr marL="0" indent="0">
              <a:buNone/>
            </a:pPr>
            <a:r>
              <a:rPr lang="en-PH" sz="1800" dirty="0"/>
              <a:t>Here we can assign Pitch and Roll Gimbal function to the given servo</a:t>
            </a:r>
          </a:p>
        </p:txBody>
      </p:sp>
      <p:sp>
        <p:nvSpPr>
          <p:cNvPr id="28" name="Rectangle 27">
            <a:extLst>
              <a:ext uri="{FF2B5EF4-FFF2-40B4-BE49-F238E27FC236}">
                <a16:creationId xmlns:a16="http://schemas.microsoft.com/office/drawing/2014/main" id="{76A5274B-4739-4122-AB7E-EC76B9C2E71B}"/>
              </a:ext>
            </a:extLst>
          </p:cNvPr>
          <p:cNvSpPr/>
          <p:nvPr/>
        </p:nvSpPr>
        <p:spPr>
          <a:xfrm>
            <a:off x="5361408" y="3260708"/>
            <a:ext cx="2047333" cy="665300"/>
          </a:xfrm>
          <a:prstGeom prst="rect">
            <a:avLst/>
          </a:prstGeom>
          <a:solidFill>
            <a:schemeClr val="tx1">
              <a:lumMod val="50000"/>
              <a:lumOff val="50000"/>
              <a:alpha val="84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29" name="Picture 28">
            <a:extLst>
              <a:ext uri="{FF2B5EF4-FFF2-40B4-BE49-F238E27FC236}">
                <a16:creationId xmlns:a16="http://schemas.microsoft.com/office/drawing/2014/main" id="{DD415F18-AD7A-4D43-B740-E65E42B03C51}"/>
              </a:ext>
            </a:extLst>
          </p:cNvPr>
          <p:cNvPicPr>
            <a:picLocks noChangeAspect="1"/>
          </p:cNvPicPr>
          <p:nvPr/>
        </p:nvPicPr>
        <p:blipFill>
          <a:blip r:embed="rId4"/>
          <a:stretch>
            <a:fillRect/>
          </a:stretch>
        </p:blipFill>
        <p:spPr>
          <a:xfrm rot="5400000">
            <a:off x="5408104" y="2674926"/>
            <a:ext cx="1411258" cy="1773654"/>
          </a:xfrm>
          <a:prstGeom prst="rect">
            <a:avLst/>
          </a:prstGeom>
        </p:spPr>
      </p:pic>
      <p:cxnSp>
        <p:nvCxnSpPr>
          <p:cNvPr id="34" name="Connector: Elbow 33">
            <a:extLst>
              <a:ext uri="{FF2B5EF4-FFF2-40B4-BE49-F238E27FC236}">
                <a16:creationId xmlns:a16="http://schemas.microsoft.com/office/drawing/2014/main" id="{CB09E679-26A5-49BC-A037-F7F6A17EAE98}"/>
              </a:ext>
            </a:extLst>
          </p:cNvPr>
          <p:cNvCxnSpPr>
            <a:cxnSpLocks/>
          </p:cNvCxnSpPr>
          <p:nvPr/>
        </p:nvCxnSpPr>
        <p:spPr>
          <a:xfrm rot="10800000">
            <a:off x="7803757" y="3755212"/>
            <a:ext cx="2669204" cy="999668"/>
          </a:xfrm>
          <a:prstGeom prst="bentConnector3">
            <a:avLst>
              <a:gd name="adj1" fmla="val 50000"/>
            </a:avLst>
          </a:prstGeom>
          <a:ln w="38100"/>
        </p:spPr>
        <p:style>
          <a:lnRef idx="3">
            <a:schemeClr val="accent4"/>
          </a:lnRef>
          <a:fillRef idx="0">
            <a:schemeClr val="accent4"/>
          </a:fillRef>
          <a:effectRef idx="2">
            <a:schemeClr val="accent4"/>
          </a:effectRef>
          <a:fontRef idx="minor">
            <a:schemeClr val="tx1"/>
          </a:fontRef>
        </p:style>
      </p:cxnSp>
      <p:pic>
        <p:nvPicPr>
          <p:cNvPr id="35" name="Picture 2" descr="Servo - Free electronics icons">
            <a:extLst>
              <a:ext uri="{FF2B5EF4-FFF2-40B4-BE49-F238E27FC236}">
                <a16:creationId xmlns:a16="http://schemas.microsoft.com/office/drawing/2014/main" id="{4A85B4EE-B86B-40E4-B18A-01C1CC11ED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0472961" y="4322837"/>
            <a:ext cx="1162221" cy="1162221"/>
          </a:xfrm>
          <a:prstGeom prst="rect">
            <a:avLst/>
          </a:prstGeom>
          <a:noFill/>
          <a:extLst>
            <a:ext uri="{909E8E84-426E-40DD-AFC4-6F175D3DCCD1}">
              <a14:hiddenFill xmlns:a14="http://schemas.microsoft.com/office/drawing/2010/main">
                <a:solidFill>
                  <a:srgbClr val="FFFFFF"/>
                </a:solidFill>
              </a14:hiddenFill>
            </a:ext>
          </a:extLst>
        </p:spPr>
      </p:pic>
      <p:sp>
        <p:nvSpPr>
          <p:cNvPr id="38" name="Subtitle 2">
            <a:extLst>
              <a:ext uri="{FF2B5EF4-FFF2-40B4-BE49-F238E27FC236}">
                <a16:creationId xmlns:a16="http://schemas.microsoft.com/office/drawing/2014/main" id="{19B493F5-F244-4B2A-B88C-FD75EC643845}"/>
              </a:ext>
            </a:extLst>
          </p:cNvPr>
          <p:cNvSpPr txBox="1">
            <a:spLocks/>
          </p:cNvSpPr>
          <p:nvPr/>
        </p:nvSpPr>
        <p:spPr>
          <a:xfrm>
            <a:off x="11635182" y="3688742"/>
            <a:ext cx="901113" cy="3016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dirty="0"/>
              <a:t>S7</a:t>
            </a:r>
          </a:p>
        </p:txBody>
      </p:sp>
      <p:sp>
        <p:nvSpPr>
          <p:cNvPr id="19" name="Rectangle 18">
            <a:extLst>
              <a:ext uri="{FF2B5EF4-FFF2-40B4-BE49-F238E27FC236}">
                <a16:creationId xmlns:a16="http://schemas.microsoft.com/office/drawing/2014/main" id="{FE030C78-876F-4033-9123-B32F1601D40E}"/>
              </a:ext>
            </a:extLst>
          </p:cNvPr>
          <p:cNvSpPr/>
          <p:nvPr/>
        </p:nvSpPr>
        <p:spPr>
          <a:xfrm>
            <a:off x="438740" y="92761"/>
            <a:ext cx="1221809" cy="523220"/>
          </a:xfrm>
          <a:prstGeom prst="rect">
            <a:avLst/>
          </a:prstGeom>
        </p:spPr>
        <p:txBody>
          <a:bodyPr wrap="none">
            <a:spAutoFit/>
          </a:bodyPr>
          <a:lstStyle/>
          <a:p>
            <a:r>
              <a:rPr lang="en-PH" sz="2800" dirty="0">
                <a:solidFill>
                  <a:schemeClr val="accent1"/>
                </a:solidFill>
              </a:rPr>
              <a:t>Gimbal</a:t>
            </a:r>
          </a:p>
        </p:txBody>
      </p:sp>
      <p:pic>
        <p:nvPicPr>
          <p:cNvPr id="20" name="Picture 19">
            <a:extLst>
              <a:ext uri="{FF2B5EF4-FFF2-40B4-BE49-F238E27FC236}">
                <a16:creationId xmlns:a16="http://schemas.microsoft.com/office/drawing/2014/main" id="{361455AC-B291-4E48-952E-6DAC896C4500}"/>
              </a:ext>
            </a:extLst>
          </p:cNvPr>
          <p:cNvPicPr>
            <a:picLocks noChangeAspect="1"/>
          </p:cNvPicPr>
          <p:nvPr/>
        </p:nvPicPr>
        <p:blipFill>
          <a:blip r:embed="rId5"/>
          <a:stretch>
            <a:fillRect/>
          </a:stretch>
        </p:blipFill>
        <p:spPr>
          <a:xfrm>
            <a:off x="9581718" y="2223183"/>
            <a:ext cx="1782485" cy="656705"/>
          </a:xfrm>
          <a:prstGeom prst="rect">
            <a:avLst/>
          </a:prstGeom>
        </p:spPr>
      </p:pic>
    </p:spTree>
    <p:extLst>
      <p:ext uri="{BB962C8B-B14F-4D97-AF65-F5344CB8AC3E}">
        <p14:creationId xmlns:p14="http://schemas.microsoft.com/office/powerpoint/2010/main" val="8861622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3809AC-E9E9-47D3-A481-47DF601D6DBB}"/>
              </a:ext>
            </a:extLst>
          </p:cNvPr>
          <p:cNvSpPr/>
          <p:nvPr/>
        </p:nvSpPr>
        <p:spPr>
          <a:xfrm>
            <a:off x="447618" y="199293"/>
            <a:ext cx="1221809" cy="523220"/>
          </a:xfrm>
          <a:prstGeom prst="rect">
            <a:avLst/>
          </a:prstGeom>
        </p:spPr>
        <p:txBody>
          <a:bodyPr wrap="none">
            <a:spAutoFit/>
          </a:bodyPr>
          <a:lstStyle/>
          <a:p>
            <a:r>
              <a:rPr lang="en-PH" sz="2800" dirty="0">
                <a:solidFill>
                  <a:srgbClr val="0070C0"/>
                </a:solidFill>
              </a:rPr>
              <a:t>Gimbal</a:t>
            </a:r>
          </a:p>
        </p:txBody>
      </p:sp>
      <p:sp>
        <p:nvSpPr>
          <p:cNvPr id="7" name="Rectangle 6">
            <a:extLst>
              <a:ext uri="{FF2B5EF4-FFF2-40B4-BE49-F238E27FC236}">
                <a16:creationId xmlns:a16="http://schemas.microsoft.com/office/drawing/2014/main" id="{A59D6B3C-5087-4737-BCC5-FA6F1FDE8D8B}"/>
              </a:ext>
            </a:extLst>
          </p:cNvPr>
          <p:cNvSpPr/>
          <p:nvPr/>
        </p:nvSpPr>
        <p:spPr>
          <a:xfrm>
            <a:off x="56107" y="1613118"/>
            <a:ext cx="3459450" cy="3754874"/>
          </a:xfrm>
          <a:prstGeom prst="rect">
            <a:avLst/>
          </a:prstGeom>
        </p:spPr>
        <p:txBody>
          <a:bodyPr wrap="square">
            <a:spAutoFit/>
          </a:bodyPr>
          <a:lstStyle/>
          <a:p>
            <a:r>
              <a:rPr lang="en-US" sz="1400" b="1" dirty="0"/>
              <a:t>INAV5-6  </a:t>
            </a:r>
            <a:r>
              <a:rPr lang="en-US" sz="1400" dirty="0"/>
              <a:t>In Mixer RC channel 7 is associated to servo1 </a:t>
            </a:r>
          </a:p>
          <a:p>
            <a:endParaRPr lang="en-US" sz="1400" dirty="0"/>
          </a:p>
          <a:p>
            <a:r>
              <a:rPr lang="en-US" sz="1400" dirty="0">
                <a:solidFill>
                  <a:schemeClr val="accent1">
                    <a:lumMod val="75000"/>
                  </a:schemeClr>
                </a:solidFill>
              </a:rPr>
              <a:t>S1 on SYNERDUINOSTM.HEX</a:t>
            </a:r>
          </a:p>
          <a:p>
            <a:r>
              <a:rPr lang="en-US" sz="1400" dirty="0">
                <a:solidFill>
                  <a:schemeClr val="accent1">
                    <a:lumMod val="75000"/>
                  </a:schemeClr>
                </a:solidFill>
              </a:rPr>
              <a:t>S5 on SYNERDUINOSTMSV.HEX</a:t>
            </a:r>
          </a:p>
          <a:p>
            <a:endParaRPr lang="en-US" sz="1400" dirty="0">
              <a:solidFill>
                <a:schemeClr val="accent1">
                  <a:lumMod val="75000"/>
                </a:schemeClr>
              </a:solidFill>
            </a:endParaRPr>
          </a:p>
          <a:p>
            <a:r>
              <a:rPr lang="en-US" sz="1400" dirty="0">
                <a:solidFill>
                  <a:schemeClr val="accent1">
                    <a:lumMod val="75000"/>
                  </a:schemeClr>
                </a:solidFill>
              </a:rPr>
              <a:t>Logic condition can also be added to the mixer removing the need to add 3# Logic condition in the Programming</a:t>
            </a:r>
          </a:p>
          <a:p>
            <a:endParaRPr lang="en-US" sz="1400" dirty="0">
              <a:solidFill>
                <a:schemeClr val="accent1">
                  <a:lumMod val="75000"/>
                </a:schemeClr>
              </a:solidFill>
            </a:endParaRPr>
          </a:p>
          <a:p>
            <a:r>
              <a:rPr lang="en-US" sz="1400" dirty="0">
                <a:solidFill>
                  <a:schemeClr val="accent1">
                    <a:lumMod val="75000"/>
                  </a:schemeClr>
                </a:solidFill>
              </a:rPr>
              <a:t>Servos can be reverse by giving it a negative value on Weight%  -100%</a:t>
            </a:r>
          </a:p>
          <a:p>
            <a:endParaRPr lang="en-US" sz="1400" dirty="0">
              <a:solidFill>
                <a:schemeClr val="accent1">
                  <a:lumMod val="75000"/>
                </a:schemeClr>
              </a:solidFill>
            </a:endParaRPr>
          </a:p>
          <a:p>
            <a:r>
              <a:rPr lang="en-US" sz="1400" dirty="0">
                <a:solidFill>
                  <a:srgbClr val="FF0000"/>
                </a:solidFill>
              </a:rPr>
              <a:t>Note: only Applies to INAV5 and INAV6</a:t>
            </a:r>
          </a:p>
          <a:p>
            <a:endParaRPr lang="en-US" sz="1400" dirty="0">
              <a:solidFill>
                <a:schemeClr val="accent1">
                  <a:lumMod val="75000"/>
                </a:schemeClr>
              </a:solidFill>
            </a:endParaRPr>
          </a:p>
          <a:p>
            <a:endParaRPr lang="en-US" sz="1400" dirty="0">
              <a:solidFill>
                <a:schemeClr val="accent1">
                  <a:lumMod val="75000"/>
                </a:schemeClr>
              </a:solidFill>
            </a:endParaRPr>
          </a:p>
          <a:p>
            <a:endParaRPr lang="en-US" sz="1400" dirty="0"/>
          </a:p>
        </p:txBody>
      </p:sp>
      <p:sp>
        <p:nvSpPr>
          <p:cNvPr id="8" name="Rectangle 7">
            <a:extLst>
              <a:ext uri="{FF2B5EF4-FFF2-40B4-BE49-F238E27FC236}">
                <a16:creationId xmlns:a16="http://schemas.microsoft.com/office/drawing/2014/main" id="{E84CF61A-2D5A-45E9-AA07-1C58AAEBFF22}"/>
              </a:ext>
            </a:extLst>
          </p:cNvPr>
          <p:cNvSpPr/>
          <p:nvPr/>
        </p:nvSpPr>
        <p:spPr>
          <a:xfrm>
            <a:off x="2064094" y="5613806"/>
            <a:ext cx="2475421" cy="646331"/>
          </a:xfrm>
          <a:prstGeom prst="rect">
            <a:avLst/>
          </a:prstGeom>
        </p:spPr>
        <p:txBody>
          <a:bodyPr wrap="none">
            <a:spAutoFit/>
          </a:bodyPr>
          <a:lstStyle/>
          <a:p>
            <a:r>
              <a:rPr lang="en-US" dirty="0" err="1"/>
              <a:t>SYNERDUINOSTM.Hex</a:t>
            </a:r>
            <a:endParaRPr lang="en-US" dirty="0"/>
          </a:p>
          <a:p>
            <a:r>
              <a:rPr lang="en-US" dirty="0" err="1"/>
              <a:t>SYNERDUINOSTMSV.Hex</a:t>
            </a:r>
            <a:endParaRPr lang="en-PH" dirty="0"/>
          </a:p>
        </p:txBody>
      </p:sp>
      <p:sp>
        <p:nvSpPr>
          <p:cNvPr id="10" name="Rectangle 9">
            <a:extLst>
              <a:ext uri="{FF2B5EF4-FFF2-40B4-BE49-F238E27FC236}">
                <a16:creationId xmlns:a16="http://schemas.microsoft.com/office/drawing/2014/main" id="{72E9A3BC-568C-4EB3-9F3D-2D6D1284C048}"/>
              </a:ext>
            </a:extLst>
          </p:cNvPr>
          <p:cNvSpPr/>
          <p:nvPr/>
        </p:nvSpPr>
        <p:spPr>
          <a:xfrm>
            <a:off x="226732" y="5613806"/>
            <a:ext cx="1837362" cy="646331"/>
          </a:xfrm>
          <a:prstGeom prst="rect">
            <a:avLst/>
          </a:prstGeom>
        </p:spPr>
        <p:txBody>
          <a:bodyPr wrap="none">
            <a:spAutoFit/>
          </a:bodyPr>
          <a:lstStyle/>
          <a:p>
            <a:r>
              <a:rPr lang="en-US" dirty="0">
                <a:solidFill>
                  <a:schemeClr val="accent1">
                    <a:lumMod val="75000"/>
                  </a:schemeClr>
                </a:solidFill>
              </a:rPr>
              <a:t>1 servo on S7</a:t>
            </a:r>
          </a:p>
          <a:p>
            <a:r>
              <a:rPr lang="en-US" dirty="0">
                <a:solidFill>
                  <a:schemeClr val="accent1">
                    <a:lumMod val="75000"/>
                  </a:schemeClr>
                </a:solidFill>
              </a:rPr>
              <a:t>3 Servos on S5-S7</a:t>
            </a:r>
            <a:endParaRPr lang="en-PH" dirty="0">
              <a:solidFill>
                <a:schemeClr val="accent1">
                  <a:lumMod val="75000"/>
                </a:schemeClr>
              </a:solidFill>
            </a:endParaRPr>
          </a:p>
        </p:txBody>
      </p:sp>
      <p:sp>
        <p:nvSpPr>
          <p:cNvPr id="11" name="Rectangle 10">
            <a:extLst>
              <a:ext uri="{FF2B5EF4-FFF2-40B4-BE49-F238E27FC236}">
                <a16:creationId xmlns:a16="http://schemas.microsoft.com/office/drawing/2014/main" id="{74359904-F80A-49B3-BE64-DADA0B56EC39}"/>
              </a:ext>
            </a:extLst>
          </p:cNvPr>
          <p:cNvSpPr/>
          <p:nvPr/>
        </p:nvSpPr>
        <p:spPr>
          <a:xfrm>
            <a:off x="152218" y="5270280"/>
            <a:ext cx="9856288" cy="369332"/>
          </a:xfrm>
          <a:prstGeom prst="rect">
            <a:avLst/>
          </a:prstGeom>
        </p:spPr>
        <p:txBody>
          <a:bodyPr wrap="none">
            <a:spAutoFit/>
          </a:bodyPr>
          <a:lstStyle/>
          <a:p>
            <a:r>
              <a:rPr lang="en-US" dirty="0"/>
              <a:t>INAV5 –INAV6 Be aware of your firmware each version has a specific number of servos available for use</a:t>
            </a:r>
            <a:endParaRPr lang="en-PH" dirty="0"/>
          </a:p>
        </p:txBody>
      </p:sp>
      <p:pic>
        <p:nvPicPr>
          <p:cNvPr id="4" name="Picture 3">
            <a:extLst>
              <a:ext uri="{FF2B5EF4-FFF2-40B4-BE49-F238E27FC236}">
                <a16:creationId xmlns:a16="http://schemas.microsoft.com/office/drawing/2014/main" id="{9CC05670-8048-40DE-AD36-4FC39EB48DFB}"/>
              </a:ext>
            </a:extLst>
          </p:cNvPr>
          <p:cNvPicPr>
            <a:picLocks noChangeAspect="1"/>
          </p:cNvPicPr>
          <p:nvPr/>
        </p:nvPicPr>
        <p:blipFill>
          <a:blip r:embed="rId2"/>
          <a:stretch>
            <a:fillRect/>
          </a:stretch>
        </p:blipFill>
        <p:spPr>
          <a:xfrm>
            <a:off x="3515557" y="403545"/>
            <a:ext cx="8380521" cy="4714043"/>
          </a:xfrm>
          <a:prstGeom prst="rect">
            <a:avLst/>
          </a:prstGeom>
        </p:spPr>
      </p:pic>
      <p:pic>
        <p:nvPicPr>
          <p:cNvPr id="9" name="Picture 8">
            <a:extLst>
              <a:ext uri="{FF2B5EF4-FFF2-40B4-BE49-F238E27FC236}">
                <a16:creationId xmlns:a16="http://schemas.microsoft.com/office/drawing/2014/main" id="{82F71F53-4034-4399-A97B-A5FBF08E0930}"/>
              </a:ext>
            </a:extLst>
          </p:cNvPr>
          <p:cNvPicPr>
            <a:picLocks noChangeAspect="1"/>
          </p:cNvPicPr>
          <p:nvPr/>
        </p:nvPicPr>
        <p:blipFill>
          <a:blip r:embed="rId3"/>
          <a:stretch>
            <a:fillRect/>
          </a:stretch>
        </p:blipFill>
        <p:spPr>
          <a:xfrm>
            <a:off x="447618" y="921028"/>
            <a:ext cx="2152650" cy="390525"/>
          </a:xfrm>
          <a:prstGeom prst="rect">
            <a:avLst/>
          </a:prstGeom>
        </p:spPr>
      </p:pic>
    </p:spTree>
    <p:extLst>
      <p:ext uri="{BB962C8B-B14F-4D97-AF65-F5344CB8AC3E}">
        <p14:creationId xmlns:p14="http://schemas.microsoft.com/office/powerpoint/2010/main" val="20987861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3809AC-E9E9-47D3-A481-47DF601D6DBB}"/>
              </a:ext>
            </a:extLst>
          </p:cNvPr>
          <p:cNvSpPr/>
          <p:nvPr/>
        </p:nvSpPr>
        <p:spPr>
          <a:xfrm>
            <a:off x="456496" y="75006"/>
            <a:ext cx="1221809" cy="523220"/>
          </a:xfrm>
          <a:prstGeom prst="rect">
            <a:avLst/>
          </a:prstGeom>
        </p:spPr>
        <p:txBody>
          <a:bodyPr wrap="none">
            <a:spAutoFit/>
          </a:bodyPr>
          <a:lstStyle/>
          <a:p>
            <a:r>
              <a:rPr lang="en-PH" sz="2800" dirty="0">
                <a:solidFill>
                  <a:schemeClr val="accent1"/>
                </a:solidFill>
              </a:rPr>
              <a:t>Gimbal</a:t>
            </a:r>
          </a:p>
        </p:txBody>
      </p:sp>
      <p:sp>
        <p:nvSpPr>
          <p:cNvPr id="7" name="Rectangle 6">
            <a:extLst>
              <a:ext uri="{FF2B5EF4-FFF2-40B4-BE49-F238E27FC236}">
                <a16:creationId xmlns:a16="http://schemas.microsoft.com/office/drawing/2014/main" id="{A59D6B3C-5087-4737-BCC5-FA6F1FDE8D8B}"/>
              </a:ext>
            </a:extLst>
          </p:cNvPr>
          <p:cNvSpPr/>
          <p:nvPr/>
        </p:nvSpPr>
        <p:spPr>
          <a:xfrm>
            <a:off x="56106" y="598226"/>
            <a:ext cx="3601311" cy="7201972"/>
          </a:xfrm>
          <a:prstGeom prst="rect">
            <a:avLst/>
          </a:prstGeom>
        </p:spPr>
        <p:txBody>
          <a:bodyPr wrap="square">
            <a:spAutoFit/>
          </a:bodyPr>
          <a:lstStyle/>
          <a:p>
            <a:r>
              <a:rPr lang="en-US" sz="1400" b="1" dirty="0"/>
              <a:t>INAV5-6</a:t>
            </a:r>
            <a:r>
              <a:rPr lang="en-US" sz="1400" dirty="0"/>
              <a:t> With Camera or other instrument that Needs Stabilization you can configure Pitch Roll and Yaw Axis available  </a:t>
            </a:r>
          </a:p>
          <a:p>
            <a:r>
              <a:rPr lang="en-US" sz="1400" dirty="0">
                <a:solidFill>
                  <a:schemeClr val="accent1">
                    <a:lumMod val="75000"/>
                  </a:schemeClr>
                </a:solidFill>
              </a:rPr>
              <a:t> such can also be augmented by extra channels from your RC when necessary</a:t>
            </a:r>
          </a:p>
          <a:p>
            <a:r>
              <a:rPr lang="en-US" sz="1400" dirty="0">
                <a:solidFill>
                  <a:schemeClr val="accent1">
                    <a:lumMod val="75000"/>
                  </a:schemeClr>
                </a:solidFill>
              </a:rPr>
              <a:t>In this sample with setup a single roll axis</a:t>
            </a:r>
          </a:p>
          <a:p>
            <a:endParaRPr lang="en-US" sz="1400" dirty="0">
              <a:solidFill>
                <a:schemeClr val="accent1">
                  <a:lumMod val="75000"/>
                </a:schemeClr>
              </a:solidFill>
            </a:endParaRPr>
          </a:p>
          <a:p>
            <a:r>
              <a:rPr lang="en-US" sz="1400" dirty="0">
                <a:solidFill>
                  <a:schemeClr val="accent1">
                    <a:lumMod val="75000"/>
                  </a:schemeClr>
                </a:solidFill>
              </a:rPr>
              <a:t>This case we are going to crunch a few math</a:t>
            </a:r>
          </a:p>
          <a:p>
            <a:endParaRPr lang="en-US" sz="1400" dirty="0">
              <a:solidFill>
                <a:schemeClr val="accent1">
                  <a:lumMod val="75000"/>
                </a:schemeClr>
              </a:solidFill>
            </a:endParaRPr>
          </a:p>
          <a:p>
            <a:r>
              <a:rPr lang="en-US" sz="1400" dirty="0"/>
              <a:t>0# set GVAR  </a:t>
            </a:r>
          </a:p>
          <a:p>
            <a:r>
              <a:rPr lang="en-US" sz="1400" dirty="0"/>
              <a:t>Operand A = Value 0</a:t>
            </a:r>
          </a:p>
          <a:p>
            <a:r>
              <a:rPr lang="en-US" sz="1400" dirty="0"/>
              <a:t>Operand B = Flight Roll Degrees</a:t>
            </a:r>
          </a:p>
          <a:p>
            <a:r>
              <a:rPr lang="en-US" sz="1400" dirty="0"/>
              <a:t>Active = Always</a:t>
            </a:r>
          </a:p>
          <a:p>
            <a:endParaRPr lang="en-US" sz="1400" dirty="0"/>
          </a:p>
          <a:p>
            <a:r>
              <a:rPr lang="en-US" sz="1400" dirty="0">
                <a:solidFill>
                  <a:schemeClr val="accent1">
                    <a:lumMod val="75000"/>
                  </a:schemeClr>
                </a:solidFill>
              </a:rPr>
              <a:t>GVAR 0 is only for Visual reference to see what the roll degrees indicate when you tilt the drone (can be omitted or remove)</a:t>
            </a:r>
          </a:p>
          <a:p>
            <a:endParaRPr lang="en-US" sz="1400" dirty="0">
              <a:solidFill>
                <a:schemeClr val="accent1">
                  <a:lumMod val="75000"/>
                </a:schemeClr>
              </a:solidFill>
            </a:endParaRPr>
          </a:p>
          <a:p>
            <a:r>
              <a:rPr lang="en-US" sz="1400" dirty="0"/>
              <a:t>1# Basic Multiply</a:t>
            </a:r>
          </a:p>
          <a:p>
            <a:r>
              <a:rPr lang="en-US" sz="1400" dirty="0"/>
              <a:t>Operand A = Flight Roll Degrees</a:t>
            </a:r>
          </a:p>
          <a:p>
            <a:r>
              <a:rPr lang="en-US" sz="1400" dirty="0"/>
              <a:t>Operand B = Value 8</a:t>
            </a:r>
          </a:p>
          <a:p>
            <a:r>
              <a:rPr lang="en-US" sz="1400" dirty="0"/>
              <a:t>Active = Always</a:t>
            </a:r>
          </a:p>
          <a:p>
            <a:endParaRPr lang="en-US" sz="1400" dirty="0"/>
          </a:p>
          <a:p>
            <a:r>
              <a:rPr lang="en-PH" sz="1400" dirty="0">
                <a:solidFill>
                  <a:schemeClr val="accent1">
                    <a:lumMod val="75000"/>
                  </a:schemeClr>
                </a:solidFill>
              </a:rPr>
              <a:t>We multiply the roll degree X  Value of 8</a:t>
            </a:r>
          </a:p>
          <a:p>
            <a:r>
              <a:rPr lang="en-US" sz="1400" dirty="0">
                <a:solidFill>
                  <a:schemeClr val="accent1">
                    <a:lumMod val="75000"/>
                  </a:schemeClr>
                </a:solidFill>
              </a:rPr>
              <a:t>Ex. (10 Degree Roll X 8) this is also what to adjust when your servo needs alignment by multiplier</a:t>
            </a:r>
          </a:p>
          <a:p>
            <a:endParaRPr lang="en-US" sz="1400" dirty="0">
              <a:solidFill>
                <a:schemeClr val="accent1">
                  <a:lumMod val="75000"/>
                </a:schemeClr>
              </a:solidFill>
            </a:endParaRPr>
          </a:p>
          <a:p>
            <a:r>
              <a:rPr lang="en-US" sz="1400" dirty="0">
                <a:solidFill>
                  <a:srgbClr val="FF0000"/>
                </a:solidFill>
              </a:rPr>
              <a:t>Note: only Applies to INAV5 and INAV6</a:t>
            </a:r>
          </a:p>
          <a:p>
            <a:endParaRPr lang="en-US" sz="1400" dirty="0">
              <a:solidFill>
                <a:schemeClr val="accent1">
                  <a:lumMod val="75000"/>
                </a:schemeClr>
              </a:solidFill>
            </a:endParaRPr>
          </a:p>
          <a:p>
            <a:endParaRPr lang="en-US" sz="1400" dirty="0">
              <a:solidFill>
                <a:schemeClr val="accent1">
                  <a:lumMod val="75000"/>
                </a:schemeClr>
              </a:solidFill>
            </a:endParaRPr>
          </a:p>
          <a:p>
            <a:endParaRPr lang="en-US" sz="1400" dirty="0"/>
          </a:p>
        </p:txBody>
      </p:sp>
      <p:sp>
        <p:nvSpPr>
          <p:cNvPr id="8" name="Rectangle 7">
            <a:extLst>
              <a:ext uri="{FF2B5EF4-FFF2-40B4-BE49-F238E27FC236}">
                <a16:creationId xmlns:a16="http://schemas.microsoft.com/office/drawing/2014/main" id="{E84CF61A-2D5A-45E9-AA07-1C58AAEBFF22}"/>
              </a:ext>
            </a:extLst>
          </p:cNvPr>
          <p:cNvSpPr/>
          <p:nvPr/>
        </p:nvSpPr>
        <p:spPr>
          <a:xfrm>
            <a:off x="7438734" y="5787094"/>
            <a:ext cx="2475421" cy="646331"/>
          </a:xfrm>
          <a:prstGeom prst="rect">
            <a:avLst/>
          </a:prstGeom>
        </p:spPr>
        <p:txBody>
          <a:bodyPr wrap="none">
            <a:spAutoFit/>
          </a:bodyPr>
          <a:lstStyle/>
          <a:p>
            <a:r>
              <a:rPr lang="en-US" dirty="0" err="1"/>
              <a:t>SYNERDUINOSTM.Hex</a:t>
            </a:r>
            <a:endParaRPr lang="en-US" dirty="0"/>
          </a:p>
          <a:p>
            <a:r>
              <a:rPr lang="en-US" dirty="0" err="1"/>
              <a:t>SYNERDUINOSTMSV.Hex</a:t>
            </a:r>
            <a:endParaRPr lang="en-PH" dirty="0"/>
          </a:p>
        </p:txBody>
      </p:sp>
      <p:pic>
        <p:nvPicPr>
          <p:cNvPr id="3" name="Picture 2">
            <a:extLst>
              <a:ext uri="{FF2B5EF4-FFF2-40B4-BE49-F238E27FC236}">
                <a16:creationId xmlns:a16="http://schemas.microsoft.com/office/drawing/2014/main" id="{1B3DEDD4-5906-440E-8A3F-14F18FF9EE66}"/>
              </a:ext>
            </a:extLst>
          </p:cNvPr>
          <p:cNvPicPr>
            <a:picLocks noChangeAspect="1"/>
          </p:cNvPicPr>
          <p:nvPr/>
        </p:nvPicPr>
        <p:blipFill>
          <a:blip r:embed="rId2"/>
          <a:stretch>
            <a:fillRect/>
          </a:stretch>
        </p:blipFill>
        <p:spPr>
          <a:xfrm>
            <a:off x="3657417" y="1492655"/>
            <a:ext cx="8463379" cy="2880592"/>
          </a:xfrm>
          <a:prstGeom prst="rect">
            <a:avLst/>
          </a:prstGeom>
        </p:spPr>
      </p:pic>
      <p:sp>
        <p:nvSpPr>
          <p:cNvPr id="10" name="Rectangle 9">
            <a:extLst>
              <a:ext uri="{FF2B5EF4-FFF2-40B4-BE49-F238E27FC236}">
                <a16:creationId xmlns:a16="http://schemas.microsoft.com/office/drawing/2014/main" id="{72E9A3BC-568C-4EB3-9F3D-2D6D1284C048}"/>
              </a:ext>
            </a:extLst>
          </p:cNvPr>
          <p:cNvSpPr/>
          <p:nvPr/>
        </p:nvSpPr>
        <p:spPr>
          <a:xfrm>
            <a:off x="5601372" y="5787094"/>
            <a:ext cx="1837362" cy="646331"/>
          </a:xfrm>
          <a:prstGeom prst="rect">
            <a:avLst/>
          </a:prstGeom>
        </p:spPr>
        <p:txBody>
          <a:bodyPr wrap="none">
            <a:spAutoFit/>
          </a:bodyPr>
          <a:lstStyle/>
          <a:p>
            <a:r>
              <a:rPr lang="en-US" dirty="0">
                <a:solidFill>
                  <a:schemeClr val="accent1">
                    <a:lumMod val="75000"/>
                  </a:schemeClr>
                </a:solidFill>
              </a:rPr>
              <a:t>1 servo on S7</a:t>
            </a:r>
          </a:p>
          <a:p>
            <a:r>
              <a:rPr lang="en-US" dirty="0">
                <a:solidFill>
                  <a:schemeClr val="accent1">
                    <a:lumMod val="75000"/>
                  </a:schemeClr>
                </a:solidFill>
              </a:rPr>
              <a:t>3 Servos on S5-S7</a:t>
            </a:r>
            <a:endParaRPr lang="en-PH" dirty="0">
              <a:solidFill>
                <a:schemeClr val="accent1">
                  <a:lumMod val="75000"/>
                </a:schemeClr>
              </a:solidFill>
            </a:endParaRPr>
          </a:p>
        </p:txBody>
      </p:sp>
      <p:sp>
        <p:nvSpPr>
          <p:cNvPr id="11" name="Rectangle 10">
            <a:extLst>
              <a:ext uri="{FF2B5EF4-FFF2-40B4-BE49-F238E27FC236}">
                <a16:creationId xmlns:a16="http://schemas.microsoft.com/office/drawing/2014/main" id="{74359904-F80A-49B3-BE64-DADA0B56EC39}"/>
              </a:ext>
            </a:extLst>
          </p:cNvPr>
          <p:cNvSpPr/>
          <p:nvPr/>
        </p:nvSpPr>
        <p:spPr>
          <a:xfrm>
            <a:off x="3657418" y="5267675"/>
            <a:ext cx="8478475" cy="369332"/>
          </a:xfrm>
          <a:prstGeom prst="rect">
            <a:avLst/>
          </a:prstGeom>
        </p:spPr>
        <p:txBody>
          <a:bodyPr wrap="none">
            <a:spAutoFit/>
          </a:bodyPr>
          <a:lstStyle/>
          <a:p>
            <a:r>
              <a:rPr lang="en-US" dirty="0"/>
              <a:t>Be aware of your firmware each version has a specific number of servos available for use</a:t>
            </a:r>
            <a:endParaRPr lang="en-PH" dirty="0"/>
          </a:p>
        </p:txBody>
      </p:sp>
    </p:spTree>
    <p:extLst>
      <p:ext uri="{BB962C8B-B14F-4D97-AF65-F5344CB8AC3E}">
        <p14:creationId xmlns:p14="http://schemas.microsoft.com/office/powerpoint/2010/main" val="9573800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3809AC-E9E9-47D3-A481-47DF601D6DBB}"/>
              </a:ext>
            </a:extLst>
          </p:cNvPr>
          <p:cNvSpPr/>
          <p:nvPr/>
        </p:nvSpPr>
        <p:spPr>
          <a:xfrm>
            <a:off x="438740" y="92761"/>
            <a:ext cx="1221809" cy="523220"/>
          </a:xfrm>
          <a:prstGeom prst="rect">
            <a:avLst/>
          </a:prstGeom>
        </p:spPr>
        <p:txBody>
          <a:bodyPr wrap="none">
            <a:spAutoFit/>
          </a:bodyPr>
          <a:lstStyle/>
          <a:p>
            <a:r>
              <a:rPr lang="en-PH" sz="2800" dirty="0">
                <a:solidFill>
                  <a:schemeClr val="accent1"/>
                </a:solidFill>
              </a:rPr>
              <a:t>Gimbal</a:t>
            </a:r>
          </a:p>
        </p:txBody>
      </p:sp>
      <p:sp>
        <p:nvSpPr>
          <p:cNvPr id="7" name="Rectangle 6">
            <a:extLst>
              <a:ext uri="{FF2B5EF4-FFF2-40B4-BE49-F238E27FC236}">
                <a16:creationId xmlns:a16="http://schemas.microsoft.com/office/drawing/2014/main" id="{A59D6B3C-5087-4737-BCC5-FA6F1FDE8D8B}"/>
              </a:ext>
            </a:extLst>
          </p:cNvPr>
          <p:cNvSpPr/>
          <p:nvPr/>
        </p:nvSpPr>
        <p:spPr>
          <a:xfrm>
            <a:off x="71203" y="739559"/>
            <a:ext cx="3601311" cy="6555641"/>
          </a:xfrm>
          <a:prstGeom prst="rect">
            <a:avLst/>
          </a:prstGeom>
        </p:spPr>
        <p:txBody>
          <a:bodyPr wrap="square">
            <a:spAutoFit/>
          </a:bodyPr>
          <a:lstStyle/>
          <a:p>
            <a:r>
              <a:rPr lang="en-US" sz="1400" b="1" dirty="0"/>
              <a:t>INAV5-6</a:t>
            </a:r>
            <a:endParaRPr lang="en-US" sz="1400" b="1" dirty="0">
              <a:solidFill>
                <a:schemeClr val="accent1">
                  <a:lumMod val="75000"/>
                </a:schemeClr>
              </a:solidFill>
            </a:endParaRPr>
          </a:p>
          <a:p>
            <a:r>
              <a:rPr lang="en-US" sz="1400" dirty="0"/>
              <a:t>2# Basic Add</a:t>
            </a:r>
          </a:p>
          <a:p>
            <a:r>
              <a:rPr lang="en-US" sz="1400" dirty="0"/>
              <a:t>Operand A = Logic condition 1</a:t>
            </a:r>
          </a:p>
          <a:p>
            <a:r>
              <a:rPr lang="en-US" sz="1400" dirty="0"/>
              <a:t>Operand B = Value 1500</a:t>
            </a:r>
          </a:p>
          <a:p>
            <a:r>
              <a:rPr lang="en-US" sz="1400" dirty="0"/>
              <a:t>Active = Always</a:t>
            </a:r>
          </a:p>
          <a:p>
            <a:endParaRPr lang="en-US" sz="1400" dirty="0"/>
          </a:p>
          <a:p>
            <a:r>
              <a:rPr lang="en-US" sz="1400" dirty="0">
                <a:solidFill>
                  <a:schemeClr val="accent1">
                    <a:lumMod val="75000"/>
                  </a:schemeClr>
                </a:solidFill>
              </a:rPr>
              <a:t>Here we keep the Output to 1500 or Centerline 90 degree for servo </a:t>
            </a:r>
          </a:p>
          <a:p>
            <a:endParaRPr lang="en-US" sz="1400" dirty="0">
              <a:solidFill>
                <a:schemeClr val="accent1">
                  <a:lumMod val="75000"/>
                </a:schemeClr>
              </a:solidFill>
            </a:endParaRPr>
          </a:p>
          <a:p>
            <a:r>
              <a:rPr lang="en-US" sz="1400" dirty="0"/>
              <a:t>3# Override RC Channel</a:t>
            </a:r>
          </a:p>
          <a:p>
            <a:r>
              <a:rPr lang="en-US" sz="1400" dirty="0"/>
              <a:t>Operand A = Value 7</a:t>
            </a:r>
          </a:p>
          <a:p>
            <a:r>
              <a:rPr lang="en-US" sz="1400" dirty="0"/>
              <a:t>Operand B = Logic condition 2</a:t>
            </a:r>
          </a:p>
          <a:p>
            <a:r>
              <a:rPr lang="en-US" sz="1400" dirty="0"/>
              <a:t>Active = Always</a:t>
            </a:r>
          </a:p>
          <a:p>
            <a:endParaRPr lang="en-US" sz="1400" dirty="0"/>
          </a:p>
          <a:p>
            <a:r>
              <a:rPr lang="en-PH" sz="1400" dirty="0">
                <a:solidFill>
                  <a:schemeClr val="accent1">
                    <a:lumMod val="75000"/>
                  </a:schemeClr>
                </a:solidFill>
              </a:rPr>
              <a:t>Here the servo should respond to the status output on Logic 2 and should tilt to match the degrees tilt of the drone</a:t>
            </a:r>
          </a:p>
          <a:p>
            <a:endParaRPr lang="en-PH" sz="1400" dirty="0">
              <a:solidFill>
                <a:schemeClr val="accent1">
                  <a:lumMod val="75000"/>
                </a:schemeClr>
              </a:solidFill>
            </a:endParaRPr>
          </a:p>
          <a:p>
            <a:r>
              <a:rPr lang="en-US" sz="1400" dirty="0"/>
              <a:t>4# is same as 0# it’s a visualization of logic 2 output</a:t>
            </a:r>
          </a:p>
          <a:p>
            <a:endParaRPr lang="en-US" sz="1400" dirty="0"/>
          </a:p>
          <a:p>
            <a:r>
              <a:rPr lang="en-US" sz="1400" dirty="0">
                <a:solidFill>
                  <a:srgbClr val="0070C0"/>
                </a:solidFill>
              </a:rPr>
              <a:t>Several chain of similar code set can be applied to Pitch and Yaw axis as well </a:t>
            </a:r>
          </a:p>
          <a:p>
            <a:endParaRPr lang="en-US" sz="1400" dirty="0">
              <a:solidFill>
                <a:srgbClr val="0070C0"/>
              </a:solidFill>
            </a:endParaRPr>
          </a:p>
          <a:p>
            <a:r>
              <a:rPr lang="en-US" sz="1400" dirty="0">
                <a:solidFill>
                  <a:srgbClr val="FF0000"/>
                </a:solidFill>
              </a:rPr>
              <a:t>Note: only Applies to INAV5 and INAV6</a:t>
            </a:r>
          </a:p>
          <a:p>
            <a:endParaRPr lang="en-US" sz="1400" dirty="0">
              <a:solidFill>
                <a:srgbClr val="0070C0"/>
              </a:solidFill>
            </a:endParaRPr>
          </a:p>
          <a:p>
            <a:endParaRPr lang="en-US" sz="1400" dirty="0">
              <a:solidFill>
                <a:schemeClr val="accent1">
                  <a:lumMod val="75000"/>
                </a:schemeClr>
              </a:solidFill>
            </a:endParaRPr>
          </a:p>
          <a:p>
            <a:endParaRPr lang="en-US" sz="1400" dirty="0">
              <a:solidFill>
                <a:schemeClr val="accent1">
                  <a:lumMod val="75000"/>
                </a:schemeClr>
              </a:solidFill>
            </a:endParaRPr>
          </a:p>
          <a:p>
            <a:endParaRPr lang="en-US" sz="1400" dirty="0"/>
          </a:p>
        </p:txBody>
      </p:sp>
      <p:sp>
        <p:nvSpPr>
          <p:cNvPr id="8" name="Rectangle 7">
            <a:extLst>
              <a:ext uri="{FF2B5EF4-FFF2-40B4-BE49-F238E27FC236}">
                <a16:creationId xmlns:a16="http://schemas.microsoft.com/office/drawing/2014/main" id="{E84CF61A-2D5A-45E9-AA07-1C58AAEBFF22}"/>
              </a:ext>
            </a:extLst>
          </p:cNvPr>
          <p:cNvSpPr/>
          <p:nvPr/>
        </p:nvSpPr>
        <p:spPr>
          <a:xfrm>
            <a:off x="7438734" y="5787094"/>
            <a:ext cx="2475421" cy="646331"/>
          </a:xfrm>
          <a:prstGeom prst="rect">
            <a:avLst/>
          </a:prstGeom>
        </p:spPr>
        <p:txBody>
          <a:bodyPr wrap="none">
            <a:spAutoFit/>
          </a:bodyPr>
          <a:lstStyle/>
          <a:p>
            <a:r>
              <a:rPr lang="en-US" dirty="0" err="1"/>
              <a:t>SYNERDUINOSTM.Hex</a:t>
            </a:r>
            <a:endParaRPr lang="en-US" dirty="0"/>
          </a:p>
          <a:p>
            <a:r>
              <a:rPr lang="en-US" dirty="0" err="1"/>
              <a:t>SYNERDUINOSTMSV.Hex</a:t>
            </a:r>
            <a:endParaRPr lang="en-PH" dirty="0"/>
          </a:p>
        </p:txBody>
      </p:sp>
      <p:pic>
        <p:nvPicPr>
          <p:cNvPr id="3" name="Picture 2">
            <a:extLst>
              <a:ext uri="{FF2B5EF4-FFF2-40B4-BE49-F238E27FC236}">
                <a16:creationId xmlns:a16="http://schemas.microsoft.com/office/drawing/2014/main" id="{1B3DEDD4-5906-440E-8A3F-14F18FF9EE66}"/>
              </a:ext>
            </a:extLst>
          </p:cNvPr>
          <p:cNvPicPr>
            <a:picLocks noChangeAspect="1"/>
          </p:cNvPicPr>
          <p:nvPr/>
        </p:nvPicPr>
        <p:blipFill>
          <a:blip r:embed="rId2"/>
          <a:stretch>
            <a:fillRect/>
          </a:stretch>
        </p:blipFill>
        <p:spPr>
          <a:xfrm>
            <a:off x="3657418" y="1647131"/>
            <a:ext cx="8463379" cy="2880592"/>
          </a:xfrm>
          <a:prstGeom prst="rect">
            <a:avLst/>
          </a:prstGeom>
        </p:spPr>
      </p:pic>
      <p:sp>
        <p:nvSpPr>
          <p:cNvPr id="10" name="Rectangle 9">
            <a:extLst>
              <a:ext uri="{FF2B5EF4-FFF2-40B4-BE49-F238E27FC236}">
                <a16:creationId xmlns:a16="http://schemas.microsoft.com/office/drawing/2014/main" id="{72E9A3BC-568C-4EB3-9F3D-2D6D1284C048}"/>
              </a:ext>
            </a:extLst>
          </p:cNvPr>
          <p:cNvSpPr/>
          <p:nvPr/>
        </p:nvSpPr>
        <p:spPr>
          <a:xfrm>
            <a:off x="5601372" y="5787094"/>
            <a:ext cx="1837362" cy="646331"/>
          </a:xfrm>
          <a:prstGeom prst="rect">
            <a:avLst/>
          </a:prstGeom>
        </p:spPr>
        <p:txBody>
          <a:bodyPr wrap="none">
            <a:spAutoFit/>
          </a:bodyPr>
          <a:lstStyle/>
          <a:p>
            <a:r>
              <a:rPr lang="en-US" dirty="0">
                <a:solidFill>
                  <a:schemeClr val="accent1">
                    <a:lumMod val="75000"/>
                  </a:schemeClr>
                </a:solidFill>
              </a:rPr>
              <a:t>1 servo on S7</a:t>
            </a:r>
          </a:p>
          <a:p>
            <a:r>
              <a:rPr lang="en-US" dirty="0">
                <a:solidFill>
                  <a:schemeClr val="accent1">
                    <a:lumMod val="75000"/>
                  </a:schemeClr>
                </a:solidFill>
              </a:rPr>
              <a:t>3 Servos on S5-S7</a:t>
            </a:r>
            <a:endParaRPr lang="en-PH" dirty="0">
              <a:solidFill>
                <a:schemeClr val="accent1">
                  <a:lumMod val="75000"/>
                </a:schemeClr>
              </a:solidFill>
            </a:endParaRPr>
          </a:p>
        </p:txBody>
      </p:sp>
      <p:sp>
        <p:nvSpPr>
          <p:cNvPr id="11" name="Rectangle 10">
            <a:extLst>
              <a:ext uri="{FF2B5EF4-FFF2-40B4-BE49-F238E27FC236}">
                <a16:creationId xmlns:a16="http://schemas.microsoft.com/office/drawing/2014/main" id="{74359904-F80A-49B3-BE64-DADA0B56EC39}"/>
              </a:ext>
            </a:extLst>
          </p:cNvPr>
          <p:cNvSpPr/>
          <p:nvPr/>
        </p:nvSpPr>
        <p:spPr>
          <a:xfrm>
            <a:off x="3657418" y="5267675"/>
            <a:ext cx="8478475" cy="369332"/>
          </a:xfrm>
          <a:prstGeom prst="rect">
            <a:avLst/>
          </a:prstGeom>
        </p:spPr>
        <p:txBody>
          <a:bodyPr wrap="none">
            <a:spAutoFit/>
          </a:bodyPr>
          <a:lstStyle/>
          <a:p>
            <a:r>
              <a:rPr lang="en-US" dirty="0"/>
              <a:t>Be aware of your firmware each version has a specific number of servos available for use</a:t>
            </a:r>
            <a:endParaRPr lang="en-PH" dirty="0"/>
          </a:p>
        </p:txBody>
      </p:sp>
    </p:spTree>
    <p:extLst>
      <p:ext uri="{BB962C8B-B14F-4D97-AF65-F5344CB8AC3E}">
        <p14:creationId xmlns:p14="http://schemas.microsoft.com/office/powerpoint/2010/main" val="39067686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5C38C0-D9E7-4972-A8FE-4094FB4C3CD5}"/>
              </a:ext>
            </a:extLst>
          </p:cNvPr>
          <p:cNvSpPr/>
          <p:nvPr/>
        </p:nvSpPr>
        <p:spPr>
          <a:xfrm>
            <a:off x="447618" y="199293"/>
            <a:ext cx="1074333" cy="461665"/>
          </a:xfrm>
          <a:prstGeom prst="rect">
            <a:avLst/>
          </a:prstGeom>
        </p:spPr>
        <p:txBody>
          <a:bodyPr wrap="none">
            <a:spAutoFit/>
          </a:bodyPr>
          <a:lstStyle/>
          <a:p>
            <a:r>
              <a:rPr lang="en-PH" sz="2400" dirty="0">
                <a:solidFill>
                  <a:schemeClr val="accent1"/>
                </a:solidFill>
              </a:rPr>
              <a:t>Gimbal</a:t>
            </a:r>
          </a:p>
        </p:txBody>
      </p:sp>
      <p:sp>
        <p:nvSpPr>
          <p:cNvPr id="5" name="Subtitle 2">
            <a:extLst>
              <a:ext uri="{FF2B5EF4-FFF2-40B4-BE49-F238E27FC236}">
                <a16:creationId xmlns:a16="http://schemas.microsoft.com/office/drawing/2014/main" id="{16AC167F-E86B-4B58-8EA0-49559795F785}"/>
              </a:ext>
            </a:extLst>
          </p:cNvPr>
          <p:cNvSpPr txBox="1">
            <a:spLocks/>
          </p:cNvSpPr>
          <p:nvPr/>
        </p:nvSpPr>
        <p:spPr>
          <a:xfrm>
            <a:off x="308563" y="1311553"/>
            <a:ext cx="2449242" cy="17150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b="1" dirty="0"/>
              <a:t>INAV 7 - INAV8</a:t>
            </a:r>
          </a:p>
          <a:p>
            <a:pPr marL="0" indent="0">
              <a:buNone/>
            </a:pPr>
            <a:endParaRPr lang="en-PH" sz="1800" dirty="0"/>
          </a:p>
          <a:p>
            <a:pPr marL="0" indent="0">
              <a:buNone/>
            </a:pPr>
            <a:r>
              <a:rPr lang="en-PH" sz="1800" dirty="0"/>
              <a:t>Gimbal Pitch and Roll Assign for servo input   1 and 2 respectively</a:t>
            </a:r>
          </a:p>
          <a:p>
            <a:pPr marL="0" indent="0">
              <a:buNone/>
            </a:pPr>
            <a:endParaRPr lang="en-PH" sz="1800" dirty="0"/>
          </a:p>
          <a:p>
            <a:pPr marL="0" indent="0">
              <a:buNone/>
            </a:pPr>
            <a:r>
              <a:rPr lang="en-PH" sz="1800" dirty="0"/>
              <a:t>RC Channel 7 and 8 Respectively controls 50% of the Mixing weight and its useful for adjusting camera angle  with  Remote Knob  Trim control </a:t>
            </a:r>
          </a:p>
          <a:p>
            <a:pPr marL="0" indent="0">
              <a:buNone/>
            </a:pPr>
            <a:r>
              <a:rPr lang="en-PH" sz="1800" dirty="0"/>
              <a:t>On Board PWM Pins </a:t>
            </a:r>
          </a:p>
          <a:p>
            <a:pPr marL="0" indent="0">
              <a:buNone/>
            </a:pPr>
            <a:r>
              <a:rPr lang="en-PH" sz="1800" dirty="0"/>
              <a:t>S7 – servo 1</a:t>
            </a:r>
          </a:p>
          <a:p>
            <a:pPr marL="0" indent="0">
              <a:buNone/>
            </a:pPr>
            <a:r>
              <a:rPr lang="en-PH" sz="1800" dirty="0"/>
              <a:t>S8 – Servo 2 </a:t>
            </a:r>
          </a:p>
          <a:p>
            <a:pPr marL="0" indent="0">
              <a:buNone/>
            </a:pPr>
            <a:r>
              <a:rPr lang="en-PH" sz="1800" dirty="0"/>
              <a:t>Is assign automatically when save </a:t>
            </a:r>
          </a:p>
        </p:txBody>
      </p:sp>
      <p:pic>
        <p:nvPicPr>
          <p:cNvPr id="8" name="Picture 7">
            <a:extLst>
              <a:ext uri="{FF2B5EF4-FFF2-40B4-BE49-F238E27FC236}">
                <a16:creationId xmlns:a16="http://schemas.microsoft.com/office/drawing/2014/main" id="{8BC3E276-D33F-43FE-878C-4D25C7620329}"/>
              </a:ext>
            </a:extLst>
          </p:cNvPr>
          <p:cNvPicPr>
            <a:picLocks noChangeAspect="1"/>
          </p:cNvPicPr>
          <p:nvPr/>
        </p:nvPicPr>
        <p:blipFill>
          <a:blip r:embed="rId2"/>
          <a:stretch>
            <a:fillRect/>
          </a:stretch>
        </p:blipFill>
        <p:spPr>
          <a:xfrm>
            <a:off x="447618" y="796226"/>
            <a:ext cx="2152650" cy="390525"/>
          </a:xfrm>
          <a:prstGeom prst="rect">
            <a:avLst/>
          </a:prstGeom>
        </p:spPr>
      </p:pic>
      <p:pic>
        <p:nvPicPr>
          <p:cNvPr id="10" name="Picture 9">
            <a:extLst>
              <a:ext uri="{FF2B5EF4-FFF2-40B4-BE49-F238E27FC236}">
                <a16:creationId xmlns:a16="http://schemas.microsoft.com/office/drawing/2014/main" id="{508BAF98-2E91-4872-AE69-615ECAFFAF55}"/>
              </a:ext>
            </a:extLst>
          </p:cNvPr>
          <p:cNvPicPr>
            <a:picLocks noChangeAspect="1"/>
          </p:cNvPicPr>
          <p:nvPr/>
        </p:nvPicPr>
        <p:blipFill>
          <a:blip r:embed="rId3"/>
          <a:stretch>
            <a:fillRect/>
          </a:stretch>
        </p:blipFill>
        <p:spPr>
          <a:xfrm>
            <a:off x="2983012" y="1769744"/>
            <a:ext cx="8829040" cy="4966335"/>
          </a:xfrm>
          <a:prstGeom prst="rect">
            <a:avLst/>
          </a:prstGeom>
        </p:spPr>
      </p:pic>
      <p:pic>
        <p:nvPicPr>
          <p:cNvPr id="12" name="Picture 11">
            <a:extLst>
              <a:ext uri="{FF2B5EF4-FFF2-40B4-BE49-F238E27FC236}">
                <a16:creationId xmlns:a16="http://schemas.microsoft.com/office/drawing/2014/main" id="{1205CD5B-D44A-439F-A4D9-EAF08F14D2DA}"/>
              </a:ext>
            </a:extLst>
          </p:cNvPr>
          <p:cNvPicPr>
            <a:picLocks noChangeAspect="1"/>
          </p:cNvPicPr>
          <p:nvPr/>
        </p:nvPicPr>
        <p:blipFill>
          <a:blip r:embed="rId4"/>
          <a:stretch>
            <a:fillRect/>
          </a:stretch>
        </p:blipFill>
        <p:spPr>
          <a:xfrm flipV="1">
            <a:off x="2915342" y="991489"/>
            <a:ext cx="8829040" cy="685059"/>
          </a:xfrm>
          <a:prstGeom prst="rect">
            <a:avLst/>
          </a:prstGeom>
        </p:spPr>
      </p:pic>
    </p:spTree>
    <p:extLst>
      <p:ext uri="{BB962C8B-B14F-4D97-AF65-F5344CB8AC3E}">
        <p14:creationId xmlns:p14="http://schemas.microsoft.com/office/powerpoint/2010/main" val="28770876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A26263E-1EA6-4F2A-BE99-DC83DB28BB39}"/>
              </a:ext>
            </a:extLst>
          </p:cNvPr>
          <p:cNvPicPr>
            <a:picLocks noChangeAspect="1"/>
          </p:cNvPicPr>
          <p:nvPr/>
        </p:nvPicPr>
        <p:blipFill>
          <a:blip r:embed="rId2"/>
          <a:stretch>
            <a:fillRect/>
          </a:stretch>
        </p:blipFill>
        <p:spPr>
          <a:xfrm>
            <a:off x="3785657" y="971550"/>
            <a:ext cx="8111067" cy="4562475"/>
          </a:xfrm>
          <a:prstGeom prst="rect">
            <a:avLst/>
          </a:prstGeom>
        </p:spPr>
      </p:pic>
      <p:sp>
        <p:nvSpPr>
          <p:cNvPr id="4" name="Rectangle 3">
            <a:extLst>
              <a:ext uri="{FF2B5EF4-FFF2-40B4-BE49-F238E27FC236}">
                <a16:creationId xmlns:a16="http://schemas.microsoft.com/office/drawing/2014/main" id="{58E38649-6357-4FA7-8F9C-9480B87F2D23}"/>
              </a:ext>
            </a:extLst>
          </p:cNvPr>
          <p:cNvSpPr/>
          <p:nvPr/>
        </p:nvSpPr>
        <p:spPr>
          <a:xfrm>
            <a:off x="295276" y="1788596"/>
            <a:ext cx="3226639" cy="2031325"/>
          </a:xfrm>
          <a:prstGeom prst="rect">
            <a:avLst/>
          </a:prstGeom>
        </p:spPr>
        <p:txBody>
          <a:bodyPr wrap="square">
            <a:spAutoFit/>
          </a:bodyPr>
          <a:lstStyle/>
          <a:p>
            <a:r>
              <a:rPr lang="en-PH" sz="1400" dirty="0">
                <a:solidFill>
                  <a:schemeClr val="accent1">
                    <a:lumMod val="75000"/>
                  </a:schemeClr>
                </a:solidFill>
              </a:rPr>
              <a:t>We Wanted the RC Channel 7 and Ch 8 to be free for the gimbal function override</a:t>
            </a:r>
          </a:p>
          <a:p>
            <a:endParaRPr lang="en-PH" sz="1400" dirty="0">
              <a:solidFill>
                <a:schemeClr val="accent1">
                  <a:lumMod val="75000"/>
                </a:schemeClr>
              </a:solidFill>
            </a:endParaRPr>
          </a:p>
          <a:p>
            <a:r>
              <a:rPr lang="en-PH" sz="1400" dirty="0">
                <a:solidFill>
                  <a:schemeClr val="accent1">
                    <a:lumMod val="75000"/>
                  </a:schemeClr>
                </a:solidFill>
              </a:rPr>
              <a:t>Which also doubles as a Pitch control if you wanted to adjust the angle of the camera</a:t>
            </a:r>
          </a:p>
          <a:p>
            <a:endParaRPr lang="en-US" sz="1400" dirty="0">
              <a:solidFill>
                <a:schemeClr val="accent1">
                  <a:lumMod val="75000"/>
                </a:schemeClr>
              </a:solidFill>
            </a:endParaRPr>
          </a:p>
          <a:p>
            <a:endParaRPr lang="en-US" sz="1400" dirty="0">
              <a:solidFill>
                <a:schemeClr val="accent1">
                  <a:lumMod val="75000"/>
                </a:schemeClr>
              </a:solidFill>
            </a:endParaRPr>
          </a:p>
          <a:p>
            <a:endParaRPr lang="en-US" sz="1400" dirty="0"/>
          </a:p>
        </p:txBody>
      </p:sp>
      <p:pic>
        <p:nvPicPr>
          <p:cNvPr id="5" name="Picture 4">
            <a:extLst>
              <a:ext uri="{FF2B5EF4-FFF2-40B4-BE49-F238E27FC236}">
                <a16:creationId xmlns:a16="http://schemas.microsoft.com/office/drawing/2014/main" id="{29FC282D-6BB8-46C0-9420-A15F80693C72}"/>
              </a:ext>
            </a:extLst>
          </p:cNvPr>
          <p:cNvPicPr>
            <a:picLocks noChangeAspect="1"/>
          </p:cNvPicPr>
          <p:nvPr/>
        </p:nvPicPr>
        <p:blipFill>
          <a:blip r:embed="rId3"/>
          <a:stretch>
            <a:fillRect/>
          </a:stretch>
        </p:blipFill>
        <p:spPr>
          <a:xfrm>
            <a:off x="490087" y="823911"/>
            <a:ext cx="2152650" cy="409575"/>
          </a:xfrm>
          <a:prstGeom prst="rect">
            <a:avLst/>
          </a:prstGeom>
        </p:spPr>
      </p:pic>
      <p:sp>
        <p:nvSpPr>
          <p:cNvPr id="6" name="Rectangle 5">
            <a:extLst>
              <a:ext uri="{FF2B5EF4-FFF2-40B4-BE49-F238E27FC236}">
                <a16:creationId xmlns:a16="http://schemas.microsoft.com/office/drawing/2014/main" id="{F04694EB-E76C-4AC0-9D58-24C58BAC561F}"/>
              </a:ext>
            </a:extLst>
          </p:cNvPr>
          <p:cNvSpPr/>
          <p:nvPr/>
        </p:nvSpPr>
        <p:spPr>
          <a:xfrm>
            <a:off x="438740" y="92761"/>
            <a:ext cx="1221809" cy="523220"/>
          </a:xfrm>
          <a:prstGeom prst="rect">
            <a:avLst/>
          </a:prstGeom>
        </p:spPr>
        <p:txBody>
          <a:bodyPr wrap="none">
            <a:spAutoFit/>
          </a:bodyPr>
          <a:lstStyle/>
          <a:p>
            <a:r>
              <a:rPr lang="en-PH" sz="2800" dirty="0">
                <a:solidFill>
                  <a:srgbClr val="0070C0"/>
                </a:solidFill>
              </a:rPr>
              <a:t>Gimbal</a:t>
            </a:r>
          </a:p>
        </p:txBody>
      </p:sp>
    </p:spTree>
    <p:extLst>
      <p:ext uri="{BB962C8B-B14F-4D97-AF65-F5344CB8AC3E}">
        <p14:creationId xmlns:p14="http://schemas.microsoft.com/office/powerpoint/2010/main" val="914011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5C38C0-D9E7-4972-A8FE-4094FB4C3CD5}"/>
              </a:ext>
            </a:extLst>
          </p:cNvPr>
          <p:cNvSpPr/>
          <p:nvPr/>
        </p:nvSpPr>
        <p:spPr>
          <a:xfrm>
            <a:off x="447618" y="199293"/>
            <a:ext cx="1074333" cy="461665"/>
          </a:xfrm>
          <a:prstGeom prst="rect">
            <a:avLst/>
          </a:prstGeom>
        </p:spPr>
        <p:txBody>
          <a:bodyPr wrap="none">
            <a:spAutoFit/>
          </a:bodyPr>
          <a:lstStyle/>
          <a:p>
            <a:r>
              <a:rPr lang="en-PH" sz="2400" dirty="0">
                <a:solidFill>
                  <a:schemeClr val="accent1"/>
                </a:solidFill>
              </a:rPr>
              <a:t>Gimbal</a:t>
            </a:r>
          </a:p>
        </p:txBody>
      </p:sp>
      <p:sp>
        <p:nvSpPr>
          <p:cNvPr id="5" name="Subtitle 2">
            <a:extLst>
              <a:ext uri="{FF2B5EF4-FFF2-40B4-BE49-F238E27FC236}">
                <a16:creationId xmlns:a16="http://schemas.microsoft.com/office/drawing/2014/main" id="{16AC167F-E86B-4B58-8EA0-49559795F785}"/>
              </a:ext>
            </a:extLst>
          </p:cNvPr>
          <p:cNvSpPr txBox="1">
            <a:spLocks/>
          </p:cNvSpPr>
          <p:nvPr/>
        </p:nvSpPr>
        <p:spPr>
          <a:xfrm>
            <a:off x="379948" y="1655315"/>
            <a:ext cx="2449242" cy="17150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b="1" dirty="0"/>
              <a:t>INAV 7 - INAV8</a:t>
            </a:r>
          </a:p>
          <a:p>
            <a:pPr marL="0" indent="0">
              <a:buNone/>
            </a:pPr>
            <a:endParaRPr lang="en-PH" sz="1800" dirty="0"/>
          </a:p>
          <a:p>
            <a:pPr marL="0" indent="0">
              <a:buNone/>
            </a:pPr>
            <a:r>
              <a:rPr lang="en-PH" sz="1800" dirty="0"/>
              <a:t>For Gimbal function to work you need to be active in the FPV camera Mode</a:t>
            </a:r>
          </a:p>
        </p:txBody>
      </p:sp>
      <p:pic>
        <p:nvPicPr>
          <p:cNvPr id="3" name="Picture 2">
            <a:extLst>
              <a:ext uri="{FF2B5EF4-FFF2-40B4-BE49-F238E27FC236}">
                <a16:creationId xmlns:a16="http://schemas.microsoft.com/office/drawing/2014/main" id="{A1F46222-D66D-4EFB-B120-DADA33C327E7}"/>
              </a:ext>
            </a:extLst>
          </p:cNvPr>
          <p:cNvPicPr>
            <a:picLocks noChangeAspect="1"/>
          </p:cNvPicPr>
          <p:nvPr/>
        </p:nvPicPr>
        <p:blipFill>
          <a:blip r:embed="rId2"/>
          <a:stretch>
            <a:fillRect/>
          </a:stretch>
        </p:blipFill>
        <p:spPr>
          <a:xfrm>
            <a:off x="3073030" y="1311553"/>
            <a:ext cx="8859253" cy="4774642"/>
          </a:xfrm>
          <a:prstGeom prst="rect">
            <a:avLst/>
          </a:prstGeom>
        </p:spPr>
      </p:pic>
      <p:pic>
        <p:nvPicPr>
          <p:cNvPr id="9" name="Picture 8">
            <a:extLst>
              <a:ext uri="{FF2B5EF4-FFF2-40B4-BE49-F238E27FC236}">
                <a16:creationId xmlns:a16="http://schemas.microsoft.com/office/drawing/2014/main" id="{85D36DF6-ECBA-47B6-939D-068977A0CA1F}"/>
              </a:ext>
            </a:extLst>
          </p:cNvPr>
          <p:cNvPicPr>
            <a:picLocks noChangeAspect="1"/>
          </p:cNvPicPr>
          <p:nvPr/>
        </p:nvPicPr>
        <p:blipFill>
          <a:blip r:embed="rId3"/>
          <a:stretch>
            <a:fillRect/>
          </a:stretch>
        </p:blipFill>
        <p:spPr>
          <a:xfrm>
            <a:off x="379948" y="913408"/>
            <a:ext cx="2171700" cy="352425"/>
          </a:xfrm>
          <a:prstGeom prst="rect">
            <a:avLst/>
          </a:prstGeom>
        </p:spPr>
      </p:pic>
    </p:spTree>
    <p:extLst>
      <p:ext uri="{BB962C8B-B14F-4D97-AF65-F5344CB8AC3E}">
        <p14:creationId xmlns:p14="http://schemas.microsoft.com/office/powerpoint/2010/main" val="11372804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C52A16-C40C-4B5A-A3F3-C5D9545727E6}"/>
              </a:ext>
            </a:extLst>
          </p:cNvPr>
          <p:cNvSpPr/>
          <p:nvPr/>
        </p:nvSpPr>
        <p:spPr>
          <a:xfrm>
            <a:off x="447618" y="199293"/>
            <a:ext cx="3986348" cy="523220"/>
          </a:xfrm>
          <a:prstGeom prst="rect">
            <a:avLst/>
          </a:prstGeom>
        </p:spPr>
        <p:txBody>
          <a:bodyPr wrap="none">
            <a:spAutoFit/>
          </a:bodyPr>
          <a:lstStyle/>
          <a:p>
            <a:r>
              <a:rPr lang="en-PH" sz="2800" dirty="0"/>
              <a:t>Data Analytic Intervention</a:t>
            </a:r>
          </a:p>
        </p:txBody>
      </p:sp>
      <p:sp>
        <p:nvSpPr>
          <p:cNvPr id="3" name="Rectangle 2">
            <a:extLst>
              <a:ext uri="{FF2B5EF4-FFF2-40B4-BE49-F238E27FC236}">
                <a16:creationId xmlns:a16="http://schemas.microsoft.com/office/drawing/2014/main" id="{0545F26C-7E99-4485-A98A-1F7530584BB2}"/>
              </a:ext>
            </a:extLst>
          </p:cNvPr>
          <p:cNvSpPr/>
          <p:nvPr/>
        </p:nvSpPr>
        <p:spPr>
          <a:xfrm>
            <a:off x="511458" y="774262"/>
            <a:ext cx="3986348" cy="3139321"/>
          </a:xfrm>
          <a:prstGeom prst="rect">
            <a:avLst/>
          </a:prstGeom>
        </p:spPr>
        <p:txBody>
          <a:bodyPr wrap="square">
            <a:spAutoFit/>
          </a:bodyPr>
          <a:lstStyle/>
          <a:p>
            <a:r>
              <a:rPr lang="en-US" dirty="0"/>
              <a:t>As the name suggest  if you know what you're looking for and you want the drone to intervene /Do something when it met a condition. doing the mission whether is triggering a payload or instrument when a potential positive value is match </a:t>
            </a:r>
            <a:endParaRPr lang="en-US" dirty="0">
              <a:solidFill>
                <a:schemeClr val="accent1">
                  <a:lumMod val="75000"/>
                </a:schemeClr>
              </a:solidFill>
            </a:endParaRPr>
          </a:p>
          <a:p>
            <a:endParaRPr lang="en-US" dirty="0">
              <a:solidFill>
                <a:schemeClr val="accent1">
                  <a:lumMod val="75000"/>
                </a:schemeClr>
              </a:solidFill>
            </a:endParaRPr>
          </a:p>
          <a:p>
            <a:r>
              <a:rPr lang="en-US" dirty="0">
                <a:solidFill>
                  <a:schemeClr val="accent1">
                    <a:lumMod val="75000"/>
                  </a:schemeClr>
                </a:solidFill>
              </a:rPr>
              <a:t>For this sample we Hook up a sensor into the ADC V or ADC I </a:t>
            </a:r>
          </a:p>
          <a:p>
            <a:endParaRPr lang="en-US" dirty="0"/>
          </a:p>
        </p:txBody>
      </p:sp>
      <p:pic>
        <p:nvPicPr>
          <p:cNvPr id="4" name="Picture 3">
            <a:extLst>
              <a:ext uri="{FF2B5EF4-FFF2-40B4-BE49-F238E27FC236}">
                <a16:creationId xmlns:a16="http://schemas.microsoft.com/office/drawing/2014/main" id="{E8D16A03-771C-4B26-B761-82A0F459EDDB}"/>
              </a:ext>
            </a:extLst>
          </p:cNvPr>
          <p:cNvPicPr>
            <a:picLocks noChangeAspect="1"/>
          </p:cNvPicPr>
          <p:nvPr/>
        </p:nvPicPr>
        <p:blipFill>
          <a:blip r:embed="rId2"/>
          <a:stretch>
            <a:fillRect/>
          </a:stretch>
        </p:blipFill>
        <p:spPr>
          <a:xfrm>
            <a:off x="642990" y="3722010"/>
            <a:ext cx="1604624" cy="1257679"/>
          </a:xfrm>
          <a:prstGeom prst="rect">
            <a:avLst/>
          </a:prstGeom>
        </p:spPr>
      </p:pic>
      <p:sp>
        <p:nvSpPr>
          <p:cNvPr id="5" name="Rectangle 4">
            <a:extLst>
              <a:ext uri="{FF2B5EF4-FFF2-40B4-BE49-F238E27FC236}">
                <a16:creationId xmlns:a16="http://schemas.microsoft.com/office/drawing/2014/main" id="{DD8ED36C-5CBB-46A9-9949-6059A65F0004}"/>
              </a:ext>
            </a:extLst>
          </p:cNvPr>
          <p:cNvSpPr/>
          <p:nvPr/>
        </p:nvSpPr>
        <p:spPr>
          <a:xfrm>
            <a:off x="1594705" y="3773759"/>
            <a:ext cx="286966" cy="632718"/>
          </a:xfrm>
          <a:prstGeom prst="rect">
            <a:avLst/>
          </a:prstGeom>
          <a:solidFill>
            <a:srgbClr val="FFFF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 name="Subtitle 2">
            <a:extLst>
              <a:ext uri="{FF2B5EF4-FFF2-40B4-BE49-F238E27FC236}">
                <a16:creationId xmlns:a16="http://schemas.microsoft.com/office/drawing/2014/main" id="{72C65CEE-448A-4C4F-9D71-87B4DA4E7F70}"/>
              </a:ext>
            </a:extLst>
          </p:cNvPr>
          <p:cNvSpPr txBox="1">
            <a:spLocks/>
          </p:cNvSpPr>
          <p:nvPr/>
        </p:nvSpPr>
        <p:spPr>
          <a:xfrm>
            <a:off x="2504632" y="3643814"/>
            <a:ext cx="2449242" cy="17150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600" dirty="0"/>
              <a:t>P12-P11 : ADC –this is use for having an external Analog sensor installed as it reads 0V-5V for </a:t>
            </a:r>
            <a:r>
              <a:rPr lang="en-PH" sz="1600" dirty="0" err="1"/>
              <a:t>Synerduino</a:t>
            </a:r>
            <a:r>
              <a:rPr lang="en-PH" sz="1600" dirty="0"/>
              <a:t> to convert to a Global Variable</a:t>
            </a:r>
          </a:p>
          <a:p>
            <a:pPr marL="0" indent="0">
              <a:buNone/>
            </a:pPr>
            <a:endParaRPr lang="en-PH" sz="1600" dirty="0"/>
          </a:p>
        </p:txBody>
      </p:sp>
      <p:pic>
        <p:nvPicPr>
          <p:cNvPr id="7" name="Picture 6">
            <a:extLst>
              <a:ext uri="{FF2B5EF4-FFF2-40B4-BE49-F238E27FC236}">
                <a16:creationId xmlns:a16="http://schemas.microsoft.com/office/drawing/2014/main" id="{40C74367-B0C7-443F-842B-B824243687F1}"/>
              </a:ext>
            </a:extLst>
          </p:cNvPr>
          <p:cNvPicPr>
            <a:picLocks noChangeAspect="1"/>
          </p:cNvPicPr>
          <p:nvPr/>
        </p:nvPicPr>
        <p:blipFill>
          <a:blip r:embed="rId3"/>
          <a:stretch>
            <a:fillRect/>
          </a:stretch>
        </p:blipFill>
        <p:spPr>
          <a:xfrm>
            <a:off x="5210892" y="1148609"/>
            <a:ext cx="6325571" cy="3455636"/>
          </a:xfrm>
          <a:prstGeom prst="rect">
            <a:avLst/>
          </a:prstGeom>
        </p:spPr>
      </p:pic>
    </p:spTree>
    <p:extLst>
      <p:ext uri="{BB962C8B-B14F-4D97-AF65-F5344CB8AC3E}">
        <p14:creationId xmlns:p14="http://schemas.microsoft.com/office/powerpoint/2010/main" val="7537921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372E04DE-28B0-4E8D-8942-BAEED73C489C}"/>
              </a:ext>
            </a:extLst>
          </p:cNvPr>
          <p:cNvPicPr>
            <a:picLocks noChangeAspect="1"/>
          </p:cNvPicPr>
          <p:nvPr/>
        </p:nvPicPr>
        <p:blipFill>
          <a:blip r:embed="rId2"/>
          <a:stretch>
            <a:fillRect/>
          </a:stretch>
        </p:blipFill>
        <p:spPr>
          <a:xfrm>
            <a:off x="3451495" y="2197999"/>
            <a:ext cx="5686864" cy="2696289"/>
          </a:xfrm>
          <a:prstGeom prst="rect">
            <a:avLst/>
          </a:prstGeom>
        </p:spPr>
      </p:pic>
      <p:cxnSp>
        <p:nvCxnSpPr>
          <p:cNvPr id="25" name="Connector: Elbow 24">
            <a:extLst>
              <a:ext uri="{FF2B5EF4-FFF2-40B4-BE49-F238E27FC236}">
                <a16:creationId xmlns:a16="http://schemas.microsoft.com/office/drawing/2014/main" id="{9CB7E2AC-22FE-4062-A148-7D8B6D8BD1E0}"/>
              </a:ext>
            </a:extLst>
          </p:cNvPr>
          <p:cNvCxnSpPr>
            <a:cxnSpLocks/>
          </p:cNvCxnSpPr>
          <p:nvPr/>
        </p:nvCxnSpPr>
        <p:spPr>
          <a:xfrm rot="10800000" flipV="1">
            <a:off x="2077190" y="3499111"/>
            <a:ext cx="1707861" cy="212705"/>
          </a:xfrm>
          <a:prstGeom prst="bentConnector3">
            <a:avLst>
              <a:gd name="adj1" fmla="val 50000"/>
            </a:avLst>
          </a:prstGeom>
          <a:ln w="508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9" name="Connector: Elbow 38">
            <a:extLst>
              <a:ext uri="{FF2B5EF4-FFF2-40B4-BE49-F238E27FC236}">
                <a16:creationId xmlns:a16="http://schemas.microsoft.com/office/drawing/2014/main" id="{55425F5E-FFDD-4C68-B28E-3AE0B4E34411}"/>
              </a:ext>
            </a:extLst>
          </p:cNvPr>
          <p:cNvCxnSpPr>
            <a:cxnSpLocks/>
            <a:endCxn id="17" idx="3"/>
          </p:cNvCxnSpPr>
          <p:nvPr/>
        </p:nvCxnSpPr>
        <p:spPr>
          <a:xfrm rot="10800000" flipV="1">
            <a:off x="2083105" y="3714534"/>
            <a:ext cx="1719857" cy="188512"/>
          </a:xfrm>
          <a:prstGeom prst="bentConnector3">
            <a:avLst>
              <a:gd name="adj1" fmla="val 43974"/>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BBFBA358-C881-4A08-B089-DBC7E938237B}"/>
              </a:ext>
            </a:extLst>
          </p:cNvPr>
          <p:cNvSpPr/>
          <p:nvPr/>
        </p:nvSpPr>
        <p:spPr>
          <a:xfrm>
            <a:off x="786253" y="3499112"/>
            <a:ext cx="1296851" cy="8078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t>11.1V </a:t>
            </a:r>
            <a:r>
              <a:rPr lang="en-PH" dirty="0" err="1"/>
              <a:t>Lipo</a:t>
            </a:r>
            <a:endParaRPr lang="en-PH" dirty="0"/>
          </a:p>
        </p:txBody>
      </p:sp>
      <p:sp>
        <p:nvSpPr>
          <p:cNvPr id="49" name="TextBox 48">
            <a:extLst>
              <a:ext uri="{FF2B5EF4-FFF2-40B4-BE49-F238E27FC236}">
                <a16:creationId xmlns:a16="http://schemas.microsoft.com/office/drawing/2014/main" id="{3935F122-B6A3-4AE6-AB17-6D22C5313CFA}"/>
              </a:ext>
            </a:extLst>
          </p:cNvPr>
          <p:cNvSpPr txBox="1"/>
          <p:nvPr/>
        </p:nvSpPr>
        <p:spPr>
          <a:xfrm>
            <a:off x="442185" y="3118036"/>
            <a:ext cx="3444015" cy="369332"/>
          </a:xfrm>
          <a:prstGeom prst="rect">
            <a:avLst/>
          </a:prstGeom>
          <a:noFill/>
        </p:spPr>
        <p:txBody>
          <a:bodyPr wrap="square" rtlCol="0">
            <a:spAutoFit/>
          </a:bodyPr>
          <a:lstStyle/>
          <a:p>
            <a:r>
              <a:rPr lang="en-PH" dirty="0"/>
              <a:t>External ADC Sensor</a:t>
            </a:r>
          </a:p>
        </p:txBody>
      </p:sp>
      <p:sp>
        <p:nvSpPr>
          <p:cNvPr id="88" name="Subtitle 2">
            <a:extLst>
              <a:ext uri="{FF2B5EF4-FFF2-40B4-BE49-F238E27FC236}">
                <a16:creationId xmlns:a16="http://schemas.microsoft.com/office/drawing/2014/main" id="{B237FC9D-A065-40CA-BB7C-D94757D48EC0}"/>
              </a:ext>
            </a:extLst>
          </p:cNvPr>
          <p:cNvSpPr txBox="1">
            <a:spLocks/>
          </p:cNvSpPr>
          <p:nvPr/>
        </p:nvSpPr>
        <p:spPr>
          <a:xfrm>
            <a:off x="8289446" y="144586"/>
            <a:ext cx="3659897" cy="17024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UBEC is Required for High current applications if it exceeded more than </a:t>
            </a:r>
          </a:p>
          <a:p>
            <a:r>
              <a:rPr lang="en-PH" sz="1800" dirty="0"/>
              <a:t>3A for STMF405 and H743 </a:t>
            </a:r>
          </a:p>
          <a:p>
            <a:r>
              <a:rPr lang="en-PH" sz="1800" dirty="0"/>
              <a:t>1.5A for F411 of use when driving servos</a:t>
            </a:r>
          </a:p>
          <a:p>
            <a:pPr marL="0" indent="0">
              <a:buNone/>
            </a:pPr>
            <a:r>
              <a:rPr lang="en-PH" sz="1800" dirty="0">
                <a:solidFill>
                  <a:srgbClr val="FF0000"/>
                </a:solidFill>
              </a:rPr>
              <a:t>BEC input requirements must be 5V</a:t>
            </a:r>
          </a:p>
          <a:p>
            <a:pPr marL="0" indent="0">
              <a:buNone/>
            </a:pPr>
            <a:endParaRPr lang="en-PH" sz="1800" dirty="0"/>
          </a:p>
        </p:txBody>
      </p:sp>
      <p:cxnSp>
        <p:nvCxnSpPr>
          <p:cNvPr id="10" name="Connector: Elbow 9">
            <a:extLst>
              <a:ext uri="{FF2B5EF4-FFF2-40B4-BE49-F238E27FC236}">
                <a16:creationId xmlns:a16="http://schemas.microsoft.com/office/drawing/2014/main" id="{D371E1D9-DCE3-46BD-BD65-7A0B827A015E}"/>
              </a:ext>
            </a:extLst>
          </p:cNvPr>
          <p:cNvCxnSpPr>
            <a:cxnSpLocks/>
          </p:cNvCxnSpPr>
          <p:nvPr/>
        </p:nvCxnSpPr>
        <p:spPr>
          <a:xfrm rot="10800000">
            <a:off x="8081010" y="2983794"/>
            <a:ext cx="2391950" cy="318908"/>
          </a:xfrm>
          <a:prstGeom prst="bentConnector3">
            <a:avLst>
              <a:gd name="adj1" fmla="val 50000"/>
            </a:avLst>
          </a:prstGeom>
          <a:ln w="38100"/>
        </p:spPr>
        <p:style>
          <a:lnRef idx="3">
            <a:schemeClr val="accent4"/>
          </a:lnRef>
          <a:fillRef idx="0">
            <a:schemeClr val="accent4"/>
          </a:fillRef>
          <a:effectRef idx="2">
            <a:schemeClr val="accent4"/>
          </a:effectRef>
          <a:fontRef idx="minor">
            <a:schemeClr val="tx1"/>
          </a:fontRef>
        </p:style>
      </p:cxnSp>
      <p:sp>
        <p:nvSpPr>
          <p:cNvPr id="26" name="Subtitle 2">
            <a:extLst>
              <a:ext uri="{FF2B5EF4-FFF2-40B4-BE49-F238E27FC236}">
                <a16:creationId xmlns:a16="http://schemas.microsoft.com/office/drawing/2014/main" id="{F84CEF78-471F-49BE-A88D-A51AAC1CE75E}"/>
              </a:ext>
            </a:extLst>
          </p:cNvPr>
          <p:cNvSpPr txBox="1">
            <a:spLocks/>
          </p:cNvSpPr>
          <p:nvPr/>
        </p:nvSpPr>
        <p:spPr>
          <a:xfrm>
            <a:off x="481878" y="807840"/>
            <a:ext cx="2449242" cy="17150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Primary with 4 ADC pins</a:t>
            </a:r>
          </a:p>
          <a:p>
            <a:r>
              <a:rPr lang="en-PH" sz="1800" dirty="0"/>
              <a:t>Voltage</a:t>
            </a:r>
          </a:p>
          <a:p>
            <a:r>
              <a:rPr lang="en-PH" sz="1800" dirty="0"/>
              <a:t>Current </a:t>
            </a:r>
          </a:p>
          <a:p>
            <a:r>
              <a:rPr lang="en-PH" sz="1800" dirty="0"/>
              <a:t>RSSI</a:t>
            </a:r>
          </a:p>
          <a:p>
            <a:r>
              <a:rPr lang="en-PH" sz="1800" dirty="0"/>
              <a:t>Airspeed </a:t>
            </a:r>
          </a:p>
        </p:txBody>
      </p:sp>
      <p:sp>
        <p:nvSpPr>
          <p:cNvPr id="28" name="Rectangle 27">
            <a:extLst>
              <a:ext uri="{FF2B5EF4-FFF2-40B4-BE49-F238E27FC236}">
                <a16:creationId xmlns:a16="http://schemas.microsoft.com/office/drawing/2014/main" id="{76A5274B-4739-4122-AB7E-EC76B9C2E71B}"/>
              </a:ext>
            </a:extLst>
          </p:cNvPr>
          <p:cNvSpPr/>
          <p:nvPr/>
        </p:nvSpPr>
        <p:spPr>
          <a:xfrm>
            <a:off x="5361408" y="3260708"/>
            <a:ext cx="2047333" cy="665300"/>
          </a:xfrm>
          <a:prstGeom prst="rect">
            <a:avLst/>
          </a:prstGeom>
          <a:solidFill>
            <a:schemeClr val="tx1">
              <a:lumMod val="50000"/>
              <a:lumOff val="50000"/>
              <a:alpha val="84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29" name="Picture 28">
            <a:extLst>
              <a:ext uri="{FF2B5EF4-FFF2-40B4-BE49-F238E27FC236}">
                <a16:creationId xmlns:a16="http://schemas.microsoft.com/office/drawing/2014/main" id="{DD415F18-AD7A-4D43-B740-E65E42B03C51}"/>
              </a:ext>
            </a:extLst>
          </p:cNvPr>
          <p:cNvPicPr>
            <a:picLocks noChangeAspect="1"/>
          </p:cNvPicPr>
          <p:nvPr/>
        </p:nvPicPr>
        <p:blipFill>
          <a:blip r:embed="rId3"/>
          <a:stretch>
            <a:fillRect/>
          </a:stretch>
        </p:blipFill>
        <p:spPr>
          <a:xfrm rot="5400000">
            <a:off x="5408104" y="2674926"/>
            <a:ext cx="1411258" cy="1773654"/>
          </a:xfrm>
          <a:prstGeom prst="rect">
            <a:avLst/>
          </a:prstGeom>
        </p:spPr>
      </p:pic>
      <p:pic>
        <p:nvPicPr>
          <p:cNvPr id="20" name="Picture 19">
            <a:extLst>
              <a:ext uri="{FF2B5EF4-FFF2-40B4-BE49-F238E27FC236}">
                <a16:creationId xmlns:a16="http://schemas.microsoft.com/office/drawing/2014/main" id="{361455AC-B291-4E48-952E-6DAC896C4500}"/>
              </a:ext>
            </a:extLst>
          </p:cNvPr>
          <p:cNvPicPr>
            <a:picLocks noChangeAspect="1"/>
          </p:cNvPicPr>
          <p:nvPr/>
        </p:nvPicPr>
        <p:blipFill>
          <a:blip r:embed="rId4"/>
          <a:stretch>
            <a:fillRect/>
          </a:stretch>
        </p:blipFill>
        <p:spPr>
          <a:xfrm>
            <a:off x="9581718" y="2223183"/>
            <a:ext cx="1782485" cy="656705"/>
          </a:xfrm>
          <a:prstGeom prst="rect">
            <a:avLst/>
          </a:prstGeom>
        </p:spPr>
      </p:pic>
      <p:sp>
        <p:nvSpPr>
          <p:cNvPr id="2" name="Rectangle 1">
            <a:extLst>
              <a:ext uri="{FF2B5EF4-FFF2-40B4-BE49-F238E27FC236}">
                <a16:creationId xmlns:a16="http://schemas.microsoft.com/office/drawing/2014/main" id="{0F99FBC8-A69D-4C94-BDE5-0694E5994E37}"/>
              </a:ext>
            </a:extLst>
          </p:cNvPr>
          <p:cNvSpPr/>
          <p:nvPr/>
        </p:nvSpPr>
        <p:spPr>
          <a:xfrm>
            <a:off x="7760970" y="2727960"/>
            <a:ext cx="320040" cy="441960"/>
          </a:xfrm>
          <a:prstGeom prst="rect">
            <a:avLst/>
          </a:prstGeom>
          <a:noFill/>
          <a:ln w="38100">
            <a:solidFill>
              <a:srgbClr val="FFC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PH"/>
          </a:p>
        </p:txBody>
      </p:sp>
      <p:pic>
        <p:nvPicPr>
          <p:cNvPr id="5" name="Picture 4">
            <a:extLst>
              <a:ext uri="{FF2B5EF4-FFF2-40B4-BE49-F238E27FC236}">
                <a16:creationId xmlns:a16="http://schemas.microsoft.com/office/drawing/2014/main" id="{73C08B0D-19A2-4E49-9F87-467D80491262}"/>
              </a:ext>
            </a:extLst>
          </p:cNvPr>
          <p:cNvPicPr>
            <a:picLocks noChangeAspect="1"/>
          </p:cNvPicPr>
          <p:nvPr/>
        </p:nvPicPr>
        <p:blipFill>
          <a:blip r:embed="rId5"/>
          <a:stretch>
            <a:fillRect/>
          </a:stretch>
        </p:blipFill>
        <p:spPr>
          <a:xfrm rot="10800000" flipV="1">
            <a:off x="10580214" y="3191817"/>
            <a:ext cx="1100047" cy="520473"/>
          </a:xfrm>
          <a:prstGeom prst="rect">
            <a:avLst/>
          </a:prstGeom>
        </p:spPr>
      </p:pic>
      <p:pic>
        <p:nvPicPr>
          <p:cNvPr id="7" name="Picture 6" descr="A blue circuit board with a black and silver connector&#10;&#10;Description automatically generated">
            <a:extLst>
              <a:ext uri="{FF2B5EF4-FFF2-40B4-BE49-F238E27FC236}">
                <a16:creationId xmlns:a16="http://schemas.microsoft.com/office/drawing/2014/main" id="{7BB30B48-2583-4EC4-8E70-188482F0D0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13493" y="3762749"/>
            <a:ext cx="1233488" cy="923925"/>
          </a:xfrm>
          <a:prstGeom prst="rect">
            <a:avLst/>
          </a:prstGeom>
        </p:spPr>
      </p:pic>
      <p:pic>
        <p:nvPicPr>
          <p:cNvPr id="9" name="Picture 8" descr="A small black and blue electronic device&#10;&#10;Description automatically generated">
            <a:extLst>
              <a:ext uri="{FF2B5EF4-FFF2-40B4-BE49-F238E27FC236}">
                <a16:creationId xmlns:a16="http://schemas.microsoft.com/office/drawing/2014/main" id="{7EAF019A-F42E-4C32-844D-36ECD2E566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62909" y="4718199"/>
            <a:ext cx="1017352" cy="1017352"/>
          </a:xfrm>
          <a:prstGeom prst="rect">
            <a:avLst/>
          </a:prstGeom>
        </p:spPr>
      </p:pic>
      <p:sp>
        <p:nvSpPr>
          <p:cNvPr id="30" name="Rectangle 29">
            <a:extLst>
              <a:ext uri="{FF2B5EF4-FFF2-40B4-BE49-F238E27FC236}">
                <a16:creationId xmlns:a16="http://schemas.microsoft.com/office/drawing/2014/main" id="{26FCD4C6-6A58-4941-82A0-CEA7D360ADEA}"/>
              </a:ext>
            </a:extLst>
          </p:cNvPr>
          <p:cNvSpPr/>
          <p:nvPr/>
        </p:nvSpPr>
        <p:spPr>
          <a:xfrm>
            <a:off x="10487187" y="3071333"/>
            <a:ext cx="1259793" cy="2664217"/>
          </a:xfrm>
          <a:prstGeom prst="rect">
            <a:avLst/>
          </a:prstGeom>
          <a:noFill/>
          <a:ln w="38100">
            <a:solidFill>
              <a:srgbClr val="FFC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PH"/>
          </a:p>
        </p:txBody>
      </p:sp>
      <p:sp>
        <p:nvSpPr>
          <p:cNvPr id="31" name="Rectangle 30">
            <a:extLst>
              <a:ext uri="{FF2B5EF4-FFF2-40B4-BE49-F238E27FC236}">
                <a16:creationId xmlns:a16="http://schemas.microsoft.com/office/drawing/2014/main" id="{DCA8A922-208B-46BC-9FD4-7BDB2DEC4918}"/>
              </a:ext>
            </a:extLst>
          </p:cNvPr>
          <p:cNvSpPr/>
          <p:nvPr/>
        </p:nvSpPr>
        <p:spPr>
          <a:xfrm>
            <a:off x="447618" y="199293"/>
            <a:ext cx="3986348" cy="523220"/>
          </a:xfrm>
          <a:prstGeom prst="rect">
            <a:avLst/>
          </a:prstGeom>
        </p:spPr>
        <p:txBody>
          <a:bodyPr wrap="none">
            <a:spAutoFit/>
          </a:bodyPr>
          <a:lstStyle/>
          <a:p>
            <a:r>
              <a:rPr lang="en-PH" sz="2800" dirty="0"/>
              <a:t>Data Analytic Intervention</a:t>
            </a:r>
          </a:p>
        </p:txBody>
      </p:sp>
      <p:sp>
        <p:nvSpPr>
          <p:cNvPr id="32" name="Subtitle 2">
            <a:extLst>
              <a:ext uri="{FF2B5EF4-FFF2-40B4-BE49-F238E27FC236}">
                <a16:creationId xmlns:a16="http://schemas.microsoft.com/office/drawing/2014/main" id="{18B08950-75F6-4073-85BE-EB7974AF02A3}"/>
              </a:ext>
            </a:extLst>
          </p:cNvPr>
          <p:cNvSpPr txBox="1">
            <a:spLocks/>
          </p:cNvSpPr>
          <p:nvPr/>
        </p:nvSpPr>
        <p:spPr>
          <a:xfrm>
            <a:off x="315100" y="4686674"/>
            <a:ext cx="2449242" cy="17150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This can be reassign for any Analog sensors outputting 0V -5V</a:t>
            </a:r>
          </a:p>
        </p:txBody>
      </p:sp>
    </p:spTree>
    <p:extLst>
      <p:ext uri="{BB962C8B-B14F-4D97-AF65-F5344CB8AC3E}">
        <p14:creationId xmlns:p14="http://schemas.microsoft.com/office/powerpoint/2010/main" val="4148548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F994060-5927-4C09-A876-D155695FE1DE}"/>
              </a:ext>
            </a:extLst>
          </p:cNvPr>
          <p:cNvPicPr>
            <a:picLocks noChangeAspect="1"/>
          </p:cNvPicPr>
          <p:nvPr/>
        </p:nvPicPr>
        <p:blipFill>
          <a:blip r:embed="rId2"/>
          <a:stretch>
            <a:fillRect/>
          </a:stretch>
        </p:blipFill>
        <p:spPr>
          <a:xfrm>
            <a:off x="4982232" y="407637"/>
            <a:ext cx="1352550" cy="914400"/>
          </a:xfrm>
          <a:prstGeom prst="rect">
            <a:avLst/>
          </a:prstGeom>
        </p:spPr>
      </p:pic>
      <p:pic>
        <p:nvPicPr>
          <p:cNvPr id="5" name="Picture 4">
            <a:extLst>
              <a:ext uri="{FF2B5EF4-FFF2-40B4-BE49-F238E27FC236}">
                <a16:creationId xmlns:a16="http://schemas.microsoft.com/office/drawing/2014/main" id="{A489A766-3CC6-4441-B31F-8D07658C08C8}"/>
              </a:ext>
            </a:extLst>
          </p:cNvPr>
          <p:cNvPicPr>
            <a:picLocks noChangeAspect="1"/>
          </p:cNvPicPr>
          <p:nvPr/>
        </p:nvPicPr>
        <p:blipFill>
          <a:blip r:embed="rId3"/>
          <a:stretch>
            <a:fillRect/>
          </a:stretch>
        </p:blipFill>
        <p:spPr>
          <a:xfrm>
            <a:off x="6533494" y="223837"/>
            <a:ext cx="5481981" cy="3205163"/>
          </a:xfrm>
          <a:prstGeom prst="rect">
            <a:avLst/>
          </a:prstGeom>
        </p:spPr>
      </p:pic>
      <p:pic>
        <p:nvPicPr>
          <p:cNvPr id="6" name="Picture 5">
            <a:extLst>
              <a:ext uri="{FF2B5EF4-FFF2-40B4-BE49-F238E27FC236}">
                <a16:creationId xmlns:a16="http://schemas.microsoft.com/office/drawing/2014/main" id="{4A951CBA-9309-4B51-B60B-078002F13A29}"/>
              </a:ext>
            </a:extLst>
          </p:cNvPr>
          <p:cNvPicPr>
            <a:picLocks noChangeAspect="1"/>
          </p:cNvPicPr>
          <p:nvPr/>
        </p:nvPicPr>
        <p:blipFill>
          <a:blip r:embed="rId4"/>
          <a:stretch>
            <a:fillRect/>
          </a:stretch>
        </p:blipFill>
        <p:spPr>
          <a:xfrm>
            <a:off x="6542865" y="3495675"/>
            <a:ext cx="5472610" cy="2933700"/>
          </a:xfrm>
          <a:prstGeom prst="rect">
            <a:avLst/>
          </a:prstGeom>
        </p:spPr>
      </p:pic>
      <p:sp>
        <p:nvSpPr>
          <p:cNvPr id="7" name="Rectangle 6">
            <a:extLst>
              <a:ext uri="{FF2B5EF4-FFF2-40B4-BE49-F238E27FC236}">
                <a16:creationId xmlns:a16="http://schemas.microsoft.com/office/drawing/2014/main" id="{C7882D1B-B603-4563-B854-17D5DAC18AF2}"/>
              </a:ext>
            </a:extLst>
          </p:cNvPr>
          <p:cNvSpPr/>
          <p:nvPr/>
        </p:nvSpPr>
        <p:spPr>
          <a:xfrm>
            <a:off x="214938" y="1826418"/>
            <a:ext cx="5881062" cy="5632311"/>
          </a:xfrm>
          <a:prstGeom prst="rect">
            <a:avLst/>
          </a:prstGeom>
        </p:spPr>
        <p:txBody>
          <a:bodyPr wrap="square">
            <a:spAutoFit/>
          </a:bodyPr>
          <a:lstStyle/>
          <a:p>
            <a:r>
              <a:rPr lang="en-US" dirty="0"/>
              <a:t>Similar Low battery failsafe the DAI Starts by configure your Battery Cell Count ,Current and Voltage scale this way you can adjust to your sensors while calibrating the value output.</a:t>
            </a:r>
          </a:p>
          <a:p>
            <a:endParaRPr lang="en-US" dirty="0"/>
          </a:p>
          <a:p>
            <a:r>
              <a:rPr lang="en-US" dirty="0"/>
              <a:t>Note: its best to use a 2</a:t>
            </a:r>
            <a:r>
              <a:rPr lang="en-US" baseline="30000" dirty="0"/>
              <a:t>nd</a:t>
            </a:r>
            <a:r>
              <a:rPr lang="en-US" dirty="0"/>
              <a:t> sensor acting as controlled to a specimen in order to calibrate its output</a:t>
            </a:r>
          </a:p>
          <a:p>
            <a:endParaRPr lang="en-US" dirty="0"/>
          </a:p>
          <a:p>
            <a:endParaRPr lang="en-US" dirty="0"/>
          </a:p>
          <a:p>
            <a:r>
              <a:rPr lang="en-US" dirty="0"/>
              <a:t>But in this case instead of the Battery its ADC sensor data we would input or Companion Controller input</a:t>
            </a:r>
          </a:p>
          <a:p>
            <a:endParaRPr lang="en-US" dirty="0">
              <a:solidFill>
                <a:srgbClr val="00B0F0"/>
              </a:solidFill>
            </a:endParaRPr>
          </a:p>
          <a:p>
            <a:r>
              <a:rPr lang="en-US" dirty="0">
                <a:solidFill>
                  <a:srgbClr val="00B0F0"/>
                </a:solidFill>
              </a:rPr>
              <a:t>This would define your signal point on where to  trigger.</a:t>
            </a:r>
          </a:p>
          <a:p>
            <a:endParaRPr lang="en-US" dirty="0">
              <a:solidFill>
                <a:srgbClr val="00B0F0"/>
              </a:solidFill>
            </a:endParaRPr>
          </a:p>
          <a:p>
            <a:r>
              <a:rPr lang="en-US" dirty="0">
                <a:solidFill>
                  <a:srgbClr val="00B0F0"/>
                </a:solidFill>
              </a:rPr>
              <a:t>ADC V (Battery Voltage Monitoring ) could be Sensor 1</a:t>
            </a:r>
          </a:p>
          <a:p>
            <a:r>
              <a:rPr lang="en-US" dirty="0">
                <a:solidFill>
                  <a:srgbClr val="00B0F0"/>
                </a:solidFill>
              </a:rPr>
              <a:t>ADC I (Battery Current Monitoring ) could be Sensor 1</a:t>
            </a:r>
          </a:p>
          <a:p>
            <a:endParaRPr lang="en-US" dirty="0">
              <a:solidFill>
                <a:srgbClr val="00B0F0"/>
              </a:solidFill>
            </a:endParaRPr>
          </a:p>
          <a:p>
            <a:endParaRPr lang="en-US" dirty="0">
              <a:solidFill>
                <a:srgbClr val="00B0F0"/>
              </a:solidFill>
            </a:endParaRPr>
          </a:p>
          <a:p>
            <a:endParaRPr lang="en-US" dirty="0"/>
          </a:p>
          <a:p>
            <a:endParaRPr lang="en-US" dirty="0"/>
          </a:p>
          <a:p>
            <a:endParaRPr lang="en-US" dirty="0"/>
          </a:p>
        </p:txBody>
      </p:sp>
      <p:pic>
        <p:nvPicPr>
          <p:cNvPr id="9" name="Picture 8">
            <a:extLst>
              <a:ext uri="{FF2B5EF4-FFF2-40B4-BE49-F238E27FC236}">
                <a16:creationId xmlns:a16="http://schemas.microsoft.com/office/drawing/2014/main" id="{918E46DA-3AAD-4F65-A6B5-467CD851E1DD}"/>
              </a:ext>
            </a:extLst>
          </p:cNvPr>
          <p:cNvPicPr>
            <a:picLocks noChangeAspect="1"/>
          </p:cNvPicPr>
          <p:nvPr/>
        </p:nvPicPr>
        <p:blipFill>
          <a:blip r:embed="rId5"/>
          <a:stretch>
            <a:fillRect/>
          </a:stretch>
        </p:blipFill>
        <p:spPr>
          <a:xfrm>
            <a:off x="447618" y="921987"/>
            <a:ext cx="2095500" cy="400050"/>
          </a:xfrm>
          <a:prstGeom prst="rect">
            <a:avLst/>
          </a:prstGeom>
        </p:spPr>
      </p:pic>
      <p:sp>
        <p:nvSpPr>
          <p:cNvPr id="8" name="Rectangle 7">
            <a:extLst>
              <a:ext uri="{FF2B5EF4-FFF2-40B4-BE49-F238E27FC236}">
                <a16:creationId xmlns:a16="http://schemas.microsoft.com/office/drawing/2014/main" id="{5766CCDD-C9BF-44DD-A0EB-FF1E00E0CAAB}"/>
              </a:ext>
            </a:extLst>
          </p:cNvPr>
          <p:cNvSpPr/>
          <p:nvPr/>
        </p:nvSpPr>
        <p:spPr>
          <a:xfrm>
            <a:off x="447618" y="199293"/>
            <a:ext cx="3986348" cy="523220"/>
          </a:xfrm>
          <a:prstGeom prst="rect">
            <a:avLst/>
          </a:prstGeom>
        </p:spPr>
        <p:txBody>
          <a:bodyPr wrap="none">
            <a:spAutoFit/>
          </a:bodyPr>
          <a:lstStyle/>
          <a:p>
            <a:r>
              <a:rPr lang="en-PH" sz="2800" dirty="0"/>
              <a:t>Data Analytic Intervention</a:t>
            </a:r>
          </a:p>
        </p:txBody>
      </p:sp>
    </p:spTree>
    <p:extLst>
      <p:ext uri="{BB962C8B-B14F-4D97-AF65-F5344CB8AC3E}">
        <p14:creationId xmlns:p14="http://schemas.microsoft.com/office/powerpoint/2010/main" val="12053474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A26263E-1EA6-4F2A-BE99-DC83DB28BB39}"/>
              </a:ext>
            </a:extLst>
          </p:cNvPr>
          <p:cNvPicPr>
            <a:picLocks noChangeAspect="1"/>
          </p:cNvPicPr>
          <p:nvPr/>
        </p:nvPicPr>
        <p:blipFill>
          <a:blip r:embed="rId2"/>
          <a:stretch>
            <a:fillRect/>
          </a:stretch>
        </p:blipFill>
        <p:spPr>
          <a:xfrm>
            <a:off x="3785657" y="971550"/>
            <a:ext cx="8111067" cy="4562475"/>
          </a:xfrm>
          <a:prstGeom prst="rect">
            <a:avLst/>
          </a:prstGeom>
        </p:spPr>
      </p:pic>
      <p:sp>
        <p:nvSpPr>
          <p:cNvPr id="4" name="Rectangle 3">
            <a:extLst>
              <a:ext uri="{FF2B5EF4-FFF2-40B4-BE49-F238E27FC236}">
                <a16:creationId xmlns:a16="http://schemas.microsoft.com/office/drawing/2014/main" id="{58E38649-6357-4FA7-8F9C-9480B87F2D23}"/>
              </a:ext>
            </a:extLst>
          </p:cNvPr>
          <p:cNvSpPr/>
          <p:nvPr/>
        </p:nvSpPr>
        <p:spPr>
          <a:xfrm>
            <a:off x="228600" y="1415491"/>
            <a:ext cx="3226639" cy="1384995"/>
          </a:xfrm>
          <a:prstGeom prst="rect">
            <a:avLst/>
          </a:prstGeom>
        </p:spPr>
        <p:txBody>
          <a:bodyPr wrap="square">
            <a:spAutoFit/>
          </a:bodyPr>
          <a:lstStyle/>
          <a:p>
            <a:r>
              <a:rPr lang="en-PH" sz="1400" dirty="0">
                <a:solidFill>
                  <a:schemeClr val="accent1">
                    <a:lumMod val="75000"/>
                  </a:schemeClr>
                </a:solidFill>
              </a:rPr>
              <a:t>We Wanted the RC Channel 7 to be free for the Mode Trigger this would be active when a sensor value is met</a:t>
            </a:r>
          </a:p>
          <a:p>
            <a:endParaRPr lang="en-US" sz="1400" dirty="0">
              <a:solidFill>
                <a:schemeClr val="accent1">
                  <a:lumMod val="75000"/>
                </a:schemeClr>
              </a:solidFill>
            </a:endParaRPr>
          </a:p>
          <a:p>
            <a:endParaRPr lang="en-US" sz="1400" dirty="0">
              <a:solidFill>
                <a:schemeClr val="accent1">
                  <a:lumMod val="75000"/>
                </a:schemeClr>
              </a:solidFill>
            </a:endParaRPr>
          </a:p>
          <a:p>
            <a:endParaRPr lang="en-US" sz="1400" dirty="0"/>
          </a:p>
        </p:txBody>
      </p:sp>
      <p:pic>
        <p:nvPicPr>
          <p:cNvPr id="5" name="Picture 4">
            <a:extLst>
              <a:ext uri="{FF2B5EF4-FFF2-40B4-BE49-F238E27FC236}">
                <a16:creationId xmlns:a16="http://schemas.microsoft.com/office/drawing/2014/main" id="{29FC282D-6BB8-46C0-9420-A15F80693C72}"/>
              </a:ext>
            </a:extLst>
          </p:cNvPr>
          <p:cNvPicPr>
            <a:picLocks noChangeAspect="1"/>
          </p:cNvPicPr>
          <p:nvPr/>
        </p:nvPicPr>
        <p:blipFill>
          <a:blip r:embed="rId3"/>
          <a:stretch>
            <a:fillRect/>
          </a:stretch>
        </p:blipFill>
        <p:spPr>
          <a:xfrm>
            <a:off x="490087" y="823911"/>
            <a:ext cx="2152650" cy="409575"/>
          </a:xfrm>
          <a:prstGeom prst="rect">
            <a:avLst/>
          </a:prstGeom>
        </p:spPr>
      </p:pic>
      <p:sp>
        <p:nvSpPr>
          <p:cNvPr id="7" name="Rectangle 6">
            <a:extLst>
              <a:ext uri="{FF2B5EF4-FFF2-40B4-BE49-F238E27FC236}">
                <a16:creationId xmlns:a16="http://schemas.microsoft.com/office/drawing/2014/main" id="{980E3578-4A24-4E26-A919-629BB29722D3}"/>
              </a:ext>
            </a:extLst>
          </p:cNvPr>
          <p:cNvSpPr/>
          <p:nvPr/>
        </p:nvSpPr>
        <p:spPr>
          <a:xfrm>
            <a:off x="447618" y="199293"/>
            <a:ext cx="3986348" cy="523220"/>
          </a:xfrm>
          <a:prstGeom prst="rect">
            <a:avLst/>
          </a:prstGeom>
        </p:spPr>
        <p:txBody>
          <a:bodyPr wrap="none">
            <a:spAutoFit/>
          </a:bodyPr>
          <a:lstStyle/>
          <a:p>
            <a:r>
              <a:rPr lang="en-PH" sz="2800" dirty="0"/>
              <a:t>Data Analytic Intervention</a:t>
            </a:r>
          </a:p>
        </p:txBody>
      </p:sp>
    </p:spTree>
    <p:extLst>
      <p:ext uri="{BB962C8B-B14F-4D97-AF65-F5344CB8AC3E}">
        <p14:creationId xmlns:p14="http://schemas.microsoft.com/office/powerpoint/2010/main" val="10983982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52A3662-A0E5-45A7-8C7A-E93E7D63A412}"/>
              </a:ext>
            </a:extLst>
          </p:cNvPr>
          <p:cNvSpPr/>
          <p:nvPr/>
        </p:nvSpPr>
        <p:spPr>
          <a:xfrm>
            <a:off x="176172" y="633737"/>
            <a:ext cx="4538068" cy="6340197"/>
          </a:xfrm>
          <a:prstGeom prst="rect">
            <a:avLst/>
          </a:prstGeom>
        </p:spPr>
        <p:txBody>
          <a:bodyPr wrap="square">
            <a:spAutoFit/>
          </a:bodyPr>
          <a:lstStyle/>
          <a:p>
            <a:r>
              <a:rPr lang="en-US" sz="1400" dirty="0"/>
              <a:t>In this sample we use ADC I (Flight Current) as a sample where we hook up the sensor to</a:t>
            </a:r>
          </a:p>
          <a:p>
            <a:endParaRPr lang="en-US" sz="1400" dirty="0"/>
          </a:p>
          <a:p>
            <a:r>
              <a:rPr lang="en-US" sz="1400" dirty="0"/>
              <a:t>0# set GVAR </a:t>
            </a:r>
          </a:p>
          <a:p>
            <a:r>
              <a:rPr lang="en-US" sz="1400" dirty="0"/>
              <a:t>Operand A = Value 0</a:t>
            </a:r>
          </a:p>
          <a:p>
            <a:r>
              <a:rPr lang="en-US" sz="1400" dirty="0"/>
              <a:t>Operand B = Flight Current / </a:t>
            </a:r>
            <a:r>
              <a:rPr lang="en-US" sz="1400" dirty="0" err="1"/>
              <a:t>Vbat</a:t>
            </a:r>
            <a:r>
              <a:rPr lang="en-US" sz="1400" dirty="0"/>
              <a:t> Volt</a:t>
            </a:r>
          </a:p>
          <a:p>
            <a:r>
              <a:rPr lang="en-US" sz="1400" dirty="0"/>
              <a:t>Active = Always</a:t>
            </a:r>
          </a:p>
          <a:p>
            <a:endParaRPr lang="en-US" sz="1400" dirty="0"/>
          </a:p>
          <a:p>
            <a:r>
              <a:rPr lang="en-US" sz="1400" dirty="0">
                <a:solidFill>
                  <a:schemeClr val="accent1">
                    <a:lumMod val="75000"/>
                  </a:schemeClr>
                </a:solidFill>
              </a:rPr>
              <a:t>First we need to visualize the Current input  in this case GVAR0 4849</a:t>
            </a:r>
          </a:p>
          <a:p>
            <a:endParaRPr lang="en-US" sz="1400" dirty="0"/>
          </a:p>
          <a:p>
            <a:r>
              <a:rPr lang="en-US" sz="1400" dirty="0"/>
              <a:t>1# Greater than</a:t>
            </a:r>
          </a:p>
          <a:p>
            <a:r>
              <a:rPr lang="en-US" sz="1400" dirty="0"/>
              <a:t> Operand A = Flight Current / </a:t>
            </a:r>
            <a:r>
              <a:rPr lang="en-US" sz="1400" dirty="0" err="1"/>
              <a:t>Vbat</a:t>
            </a:r>
            <a:r>
              <a:rPr lang="en-US" sz="1400" dirty="0"/>
              <a:t> Volt</a:t>
            </a:r>
          </a:p>
          <a:p>
            <a:r>
              <a:rPr lang="en-US" sz="1400" dirty="0"/>
              <a:t>Operand B = Value 2670</a:t>
            </a:r>
          </a:p>
          <a:p>
            <a:r>
              <a:rPr lang="en-US" sz="1400" dirty="0"/>
              <a:t>Active = Always</a:t>
            </a:r>
          </a:p>
          <a:p>
            <a:endParaRPr lang="en-US" sz="1400" dirty="0"/>
          </a:p>
          <a:p>
            <a:r>
              <a:rPr lang="en-US" sz="1400" dirty="0">
                <a:solidFill>
                  <a:schemeClr val="accent1">
                    <a:lumMod val="75000"/>
                  </a:schemeClr>
                </a:solidFill>
              </a:rPr>
              <a:t>Operand B can be change depending on the sensor value want to trigger from</a:t>
            </a:r>
          </a:p>
          <a:p>
            <a:endParaRPr lang="en-US" sz="1400" dirty="0">
              <a:solidFill>
                <a:schemeClr val="accent1">
                  <a:lumMod val="75000"/>
                </a:schemeClr>
              </a:solidFill>
            </a:endParaRPr>
          </a:p>
          <a:p>
            <a:r>
              <a:rPr lang="en-US" sz="1400" dirty="0"/>
              <a:t>2# Override RC Channel</a:t>
            </a:r>
          </a:p>
          <a:p>
            <a:r>
              <a:rPr lang="en-US" sz="1400" dirty="0"/>
              <a:t>Operand A = Value 7</a:t>
            </a:r>
          </a:p>
          <a:p>
            <a:r>
              <a:rPr lang="en-US" sz="1400" dirty="0"/>
              <a:t>Operand B = Value 200</a:t>
            </a:r>
          </a:p>
          <a:p>
            <a:r>
              <a:rPr lang="en-US" sz="1400" dirty="0"/>
              <a:t>Active = Logic condition 1</a:t>
            </a:r>
          </a:p>
          <a:p>
            <a:endParaRPr lang="en-US" sz="1400" dirty="0"/>
          </a:p>
          <a:p>
            <a:r>
              <a:rPr lang="en-US" sz="1400" dirty="0">
                <a:solidFill>
                  <a:schemeClr val="accent1">
                    <a:lumMod val="75000"/>
                  </a:schemeClr>
                </a:solidFill>
              </a:rPr>
              <a:t>Here is where the magic happens when the conditions are met in Logic #1 with an active Status this would trigger the  Value 7 (Ch7) to set PWM to 200 overriding the RC input and triggering the servo or Payload</a:t>
            </a:r>
          </a:p>
          <a:p>
            <a:endParaRPr lang="en-US" sz="1400" dirty="0">
              <a:solidFill>
                <a:schemeClr val="accent1">
                  <a:lumMod val="75000"/>
                </a:schemeClr>
              </a:solidFill>
            </a:endParaRPr>
          </a:p>
        </p:txBody>
      </p:sp>
      <p:sp>
        <p:nvSpPr>
          <p:cNvPr id="5" name="Rectangle 4">
            <a:extLst>
              <a:ext uri="{FF2B5EF4-FFF2-40B4-BE49-F238E27FC236}">
                <a16:creationId xmlns:a16="http://schemas.microsoft.com/office/drawing/2014/main" id="{1C2F1263-08C6-4C0D-9210-F811E8FCF4A0}"/>
              </a:ext>
            </a:extLst>
          </p:cNvPr>
          <p:cNvSpPr/>
          <p:nvPr/>
        </p:nvSpPr>
        <p:spPr>
          <a:xfrm>
            <a:off x="447618" y="199293"/>
            <a:ext cx="3986348" cy="523220"/>
          </a:xfrm>
          <a:prstGeom prst="rect">
            <a:avLst/>
          </a:prstGeom>
        </p:spPr>
        <p:txBody>
          <a:bodyPr wrap="none">
            <a:spAutoFit/>
          </a:bodyPr>
          <a:lstStyle/>
          <a:p>
            <a:r>
              <a:rPr lang="en-PH" sz="2800" dirty="0"/>
              <a:t>Data Analytic Intervention</a:t>
            </a:r>
          </a:p>
        </p:txBody>
      </p:sp>
      <p:pic>
        <p:nvPicPr>
          <p:cNvPr id="8" name="Picture 7">
            <a:extLst>
              <a:ext uri="{FF2B5EF4-FFF2-40B4-BE49-F238E27FC236}">
                <a16:creationId xmlns:a16="http://schemas.microsoft.com/office/drawing/2014/main" id="{E39630E5-4A3F-4CE8-9805-315980478EF3}"/>
              </a:ext>
            </a:extLst>
          </p:cNvPr>
          <p:cNvPicPr>
            <a:picLocks noChangeAspect="1"/>
          </p:cNvPicPr>
          <p:nvPr/>
        </p:nvPicPr>
        <p:blipFill>
          <a:blip r:embed="rId2"/>
          <a:stretch>
            <a:fillRect/>
          </a:stretch>
        </p:blipFill>
        <p:spPr>
          <a:xfrm>
            <a:off x="4714240" y="1493519"/>
            <a:ext cx="7305040" cy="4109085"/>
          </a:xfrm>
          <a:prstGeom prst="rect">
            <a:avLst/>
          </a:prstGeom>
        </p:spPr>
      </p:pic>
    </p:spTree>
    <p:extLst>
      <p:ext uri="{BB962C8B-B14F-4D97-AF65-F5344CB8AC3E}">
        <p14:creationId xmlns:p14="http://schemas.microsoft.com/office/powerpoint/2010/main" val="27252803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449796-DC17-4B54-9620-8ADD0E65FBA5}"/>
              </a:ext>
            </a:extLst>
          </p:cNvPr>
          <p:cNvSpPr/>
          <p:nvPr/>
        </p:nvSpPr>
        <p:spPr>
          <a:xfrm>
            <a:off x="447618" y="199293"/>
            <a:ext cx="3174471" cy="830997"/>
          </a:xfrm>
          <a:prstGeom prst="rect">
            <a:avLst/>
          </a:prstGeom>
        </p:spPr>
        <p:txBody>
          <a:bodyPr wrap="square">
            <a:spAutoFit/>
          </a:bodyPr>
          <a:lstStyle/>
          <a:p>
            <a:r>
              <a:rPr lang="en-PH" sz="2400" dirty="0">
                <a:solidFill>
                  <a:schemeClr val="accent1"/>
                </a:solidFill>
              </a:rPr>
              <a:t>Auto Take off and Do missions</a:t>
            </a:r>
          </a:p>
        </p:txBody>
      </p:sp>
      <p:pic>
        <p:nvPicPr>
          <p:cNvPr id="4" name="Picture 3">
            <a:extLst>
              <a:ext uri="{FF2B5EF4-FFF2-40B4-BE49-F238E27FC236}">
                <a16:creationId xmlns:a16="http://schemas.microsoft.com/office/drawing/2014/main" id="{4EC674B6-6C36-4078-83E4-E6F0288BE2F2}"/>
              </a:ext>
            </a:extLst>
          </p:cNvPr>
          <p:cNvPicPr>
            <a:picLocks noChangeAspect="1"/>
          </p:cNvPicPr>
          <p:nvPr/>
        </p:nvPicPr>
        <p:blipFill>
          <a:blip r:embed="rId2"/>
          <a:stretch>
            <a:fillRect/>
          </a:stretch>
        </p:blipFill>
        <p:spPr>
          <a:xfrm>
            <a:off x="4205153" y="291193"/>
            <a:ext cx="7743688" cy="6275614"/>
          </a:xfrm>
          <a:prstGeom prst="rect">
            <a:avLst/>
          </a:prstGeom>
        </p:spPr>
      </p:pic>
      <p:sp>
        <p:nvSpPr>
          <p:cNvPr id="5" name="Rectangle 4">
            <a:extLst>
              <a:ext uri="{FF2B5EF4-FFF2-40B4-BE49-F238E27FC236}">
                <a16:creationId xmlns:a16="http://schemas.microsoft.com/office/drawing/2014/main" id="{3FD32214-0AD6-4ABF-9247-693EC64AEED7}"/>
              </a:ext>
            </a:extLst>
          </p:cNvPr>
          <p:cNvSpPr/>
          <p:nvPr/>
        </p:nvSpPr>
        <p:spPr>
          <a:xfrm>
            <a:off x="0" y="993780"/>
            <a:ext cx="4279471" cy="6555641"/>
          </a:xfrm>
          <a:prstGeom prst="rect">
            <a:avLst/>
          </a:prstGeom>
        </p:spPr>
        <p:txBody>
          <a:bodyPr wrap="square">
            <a:spAutoFit/>
          </a:bodyPr>
          <a:lstStyle/>
          <a:p>
            <a:r>
              <a:rPr lang="en-US" sz="1400" dirty="0"/>
              <a:t>This involve multiple segments</a:t>
            </a:r>
          </a:p>
          <a:p>
            <a:endParaRPr lang="en-US" sz="1400" dirty="0">
              <a:solidFill>
                <a:schemeClr val="accent1">
                  <a:lumMod val="75000"/>
                </a:schemeClr>
              </a:solidFill>
            </a:endParaRPr>
          </a:p>
          <a:p>
            <a:r>
              <a:rPr lang="en-US" sz="1400" dirty="0">
                <a:solidFill>
                  <a:schemeClr val="accent1">
                    <a:lumMod val="75000"/>
                  </a:schemeClr>
                </a:solidFill>
              </a:rPr>
              <a:t>0-3 Ser Global Variable – this to see the status</a:t>
            </a:r>
          </a:p>
          <a:p>
            <a:endParaRPr lang="en-US" sz="1400" dirty="0">
              <a:solidFill>
                <a:schemeClr val="accent1">
                  <a:lumMod val="75000"/>
                </a:schemeClr>
              </a:solidFill>
            </a:endParaRPr>
          </a:p>
          <a:p>
            <a:r>
              <a:rPr lang="en-US" sz="1400" dirty="0">
                <a:solidFill>
                  <a:schemeClr val="accent1">
                    <a:lumMod val="75000"/>
                  </a:schemeClr>
                </a:solidFill>
              </a:rPr>
              <a:t>Assign Modes to this as well</a:t>
            </a:r>
          </a:p>
          <a:p>
            <a:endParaRPr lang="en-US" sz="1400" dirty="0">
              <a:solidFill>
                <a:schemeClr val="accent1">
                  <a:lumMod val="75000"/>
                </a:schemeClr>
              </a:solidFill>
            </a:endParaRPr>
          </a:p>
          <a:p>
            <a:r>
              <a:rPr lang="en-US" sz="1400" dirty="0">
                <a:solidFill>
                  <a:schemeClr val="accent1">
                    <a:lumMod val="75000"/>
                  </a:schemeClr>
                </a:solidFill>
              </a:rPr>
              <a:t>Get RC Channel 4- throttle</a:t>
            </a:r>
          </a:p>
          <a:p>
            <a:r>
              <a:rPr lang="en-US" sz="1400" dirty="0">
                <a:solidFill>
                  <a:schemeClr val="accent1">
                    <a:lumMod val="75000"/>
                  </a:schemeClr>
                </a:solidFill>
              </a:rPr>
              <a:t>Get RC Channel 9- Run Code Switch</a:t>
            </a:r>
          </a:p>
          <a:p>
            <a:r>
              <a:rPr lang="en-US" sz="1400" dirty="0">
                <a:solidFill>
                  <a:schemeClr val="accent1">
                    <a:lumMod val="75000"/>
                  </a:schemeClr>
                </a:solidFill>
              </a:rPr>
              <a:t>Get RC Channel 5- GPS POS - WP Mission Switch</a:t>
            </a:r>
          </a:p>
          <a:p>
            <a:r>
              <a:rPr lang="en-US" sz="1400" dirty="0">
                <a:solidFill>
                  <a:schemeClr val="accent1">
                    <a:lumMod val="75000"/>
                  </a:schemeClr>
                </a:solidFill>
              </a:rPr>
              <a:t>Get RC Channel 6- Arm Switch</a:t>
            </a:r>
          </a:p>
          <a:p>
            <a:endParaRPr lang="en-US" sz="1400" dirty="0">
              <a:solidFill>
                <a:schemeClr val="accent1">
                  <a:lumMod val="75000"/>
                </a:schemeClr>
              </a:solidFill>
            </a:endParaRPr>
          </a:p>
          <a:p>
            <a:r>
              <a:rPr lang="en-US" sz="1400" dirty="0">
                <a:solidFill>
                  <a:schemeClr val="accent1">
                    <a:lumMod val="75000"/>
                  </a:schemeClr>
                </a:solidFill>
              </a:rPr>
              <a:t>4 - 7 RC channel initialization</a:t>
            </a:r>
          </a:p>
          <a:p>
            <a:r>
              <a:rPr lang="en-US" sz="1400" dirty="0">
                <a:solidFill>
                  <a:schemeClr val="accent1">
                    <a:lumMod val="75000"/>
                  </a:schemeClr>
                </a:solidFill>
              </a:rPr>
              <a:t>this also Triggers key Logics as to be used by timer</a:t>
            </a:r>
          </a:p>
          <a:p>
            <a:endParaRPr lang="en-US" sz="1400" dirty="0">
              <a:solidFill>
                <a:schemeClr val="accent1">
                  <a:lumMod val="75000"/>
                </a:schemeClr>
              </a:solidFill>
            </a:endParaRPr>
          </a:p>
          <a:p>
            <a:r>
              <a:rPr lang="en-US" sz="1400" dirty="0">
                <a:solidFill>
                  <a:schemeClr val="accent1">
                    <a:lumMod val="75000"/>
                  </a:schemeClr>
                </a:solidFill>
              </a:rPr>
              <a:t>8 – 11 Timer  </a:t>
            </a:r>
          </a:p>
          <a:p>
            <a:r>
              <a:rPr lang="en-US" sz="1400" dirty="0">
                <a:solidFill>
                  <a:schemeClr val="accent1">
                    <a:lumMod val="75000"/>
                  </a:schemeClr>
                </a:solidFill>
              </a:rPr>
              <a:t>On Code run switch it starts the clock which triggers the timer sequence this also use to reset timer when deactivated</a:t>
            </a:r>
          </a:p>
          <a:p>
            <a:endParaRPr lang="en-US" sz="1400" dirty="0">
              <a:solidFill>
                <a:schemeClr val="accent1">
                  <a:lumMod val="75000"/>
                </a:schemeClr>
              </a:solidFill>
            </a:endParaRPr>
          </a:p>
          <a:p>
            <a:r>
              <a:rPr lang="en-US" sz="1400" dirty="0">
                <a:solidFill>
                  <a:schemeClr val="accent1">
                    <a:lumMod val="75000"/>
                  </a:schemeClr>
                </a:solidFill>
              </a:rPr>
              <a:t>12-17 Key frame markers for the timer to trigger</a:t>
            </a:r>
          </a:p>
          <a:p>
            <a:endParaRPr lang="en-US" sz="1400" dirty="0">
              <a:solidFill>
                <a:schemeClr val="accent1">
                  <a:lumMod val="75000"/>
                </a:schemeClr>
              </a:solidFill>
            </a:endParaRPr>
          </a:p>
          <a:p>
            <a:r>
              <a:rPr lang="en-US" sz="1400" dirty="0">
                <a:solidFill>
                  <a:schemeClr val="accent1">
                    <a:lumMod val="75000"/>
                  </a:schemeClr>
                </a:solidFill>
              </a:rPr>
              <a:t>18-22 the override RC channel sequence which is trigger by the timer see how it  the logic conditions looks at the key frame markers as reference</a:t>
            </a:r>
          </a:p>
          <a:p>
            <a:endParaRPr lang="en-US" sz="1400" dirty="0">
              <a:solidFill>
                <a:schemeClr val="accent1">
                  <a:lumMod val="75000"/>
                </a:schemeClr>
              </a:solidFill>
            </a:endParaRPr>
          </a:p>
          <a:p>
            <a:endParaRPr lang="en-US" sz="1400" dirty="0">
              <a:solidFill>
                <a:schemeClr val="accent1">
                  <a:lumMod val="75000"/>
                </a:schemeClr>
              </a:solidFill>
            </a:endParaRPr>
          </a:p>
          <a:p>
            <a:endParaRPr lang="en-US" sz="1400" dirty="0">
              <a:solidFill>
                <a:schemeClr val="accent1">
                  <a:lumMod val="75000"/>
                </a:schemeClr>
              </a:solidFill>
            </a:endParaRPr>
          </a:p>
          <a:p>
            <a:endParaRPr lang="en-US" sz="1400" dirty="0">
              <a:solidFill>
                <a:schemeClr val="accent1">
                  <a:lumMod val="75000"/>
                </a:schemeClr>
              </a:solidFill>
            </a:endParaRPr>
          </a:p>
          <a:p>
            <a:endParaRPr lang="en-US" sz="1400" dirty="0">
              <a:solidFill>
                <a:schemeClr val="accent1">
                  <a:lumMod val="75000"/>
                </a:schemeClr>
              </a:solidFill>
            </a:endParaRPr>
          </a:p>
        </p:txBody>
      </p:sp>
    </p:spTree>
    <p:extLst>
      <p:ext uri="{BB962C8B-B14F-4D97-AF65-F5344CB8AC3E}">
        <p14:creationId xmlns:p14="http://schemas.microsoft.com/office/powerpoint/2010/main" val="39159786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8FC2D87-A092-4C2E-BB4A-459480475899}"/>
              </a:ext>
            </a:extLst>
          </p:cNvPr>
          <p:cNvPicPr>
            <a:picLocks noChangeAspect="1"/>
          </p:cNvPicPr>
          <p:nvPr/>
        </p:nvPicPr>
        <p:blipFill>
          <a:blip r:embed="rId2"/>
          <a:stretch>
            <a:fillRect/>
          </a:stretch>
        </p:blipFill>
        <p:spPr>
          <a:xfrm>
            <a:off x="2936240" y="1177034"/>
            <a:ext cx="8797982" cy="4756409"/>
          </a:xfrm>
          <a:prstGeom prst="rect">
            <a:avLst/>
          </a:prstGeom>
        </p:spPr>
      </p:pic>
      <p:sp>
        <p:nvSpPr>
          <p:cNvPr id="3" name="Rectangle 2">
            <a:extLst>
              <a:ext uri="{FF2B5EF4-FFF2-40B4-BE49-F238E27FC236}">
                <a16:creationId xmlns:a16="http://schemas.microsoft.com/office/drawing/2014/main" id="{8A089078-2A2F-4A04-B0A3-31969FBF5195}"/>
              </a:ext>
            </a:extLst>
          </p:cNvPr>
          <p:cNvSpPr/>
          <p:nvPr/>
        </p:nvSpPr>
        <p:spPr>
          <a:xfrm>
            <a:off x="447618" y="199293"/>
            <a:ext cx="3174471" cy="830997"/>
          </a:xfrm>
          <a:prstGeom prst="rect">
            <a:avLst/>
          </a:prstGeom>
        </p:spPr>
        <p:txBody>
          <a:bodyPr wrap="square">
            <a:spAutoFit/>
          </a:bodyPr>
          <a:lstStyle/>
          <a:p>
            <a:r>
              <a:rPr lang="en-PH" sz="2400" dirty="0">
                <a:solidFill>
                  <a:schemeClr val="accent1"/>
                </a:solidFill>
              </a:rPr>
              <a:t>Auto Take off and Do missions</a:t>
            </a:r>
          </a:p>
        </p:txBody>
      </p:sp>
      <p:sp>
        <p:nvSpPr>
          <p:cNvPr id="5" name="TextBox 4">
            <a:extLst>
              <a:ext uri="{FF2B5EF4-FFF2-40B4-BE49-F238E27FC236}">
                <a16:creationId xmlns:a16="http://schemas.microsoft.com/office/drawing/2014/main" id="{14BA85CF-6AA9-4F21-BA77-D49E9FF288F2}"/>
              </a:ext>
            </a:extLst>
          </p:cNvPr>
          <p:cNvSpPr txBox="1"/>
          <p:nvPr/>
        </p:nvSpPr>
        <p:spPr>
          <a:xfrm>
            <a:off x="19622" y="1030290"/>
            <a:ext cx="2829708" cy="5909310"/>
          </a:xfrm>
          <a:prstGeom prst="rect">
            <a:avLst/>
          </a:prstGeom>
          <a:noFill/>
        </p:spPr>
        <p:txBody>
          <a:bodyPr wrap="square">
            <a:spAutoFit/>
          </a:bodyPr>
          <a:lstStyle/>
          <a:p>
            <a:r>
              <a:rPr lang="en-US" dirty="0">
                <a:solidFill>
                  <a:schemeClr val="accent1">
                    <a:lumMod val="75000"/>
                  </a:schemeClr>
                </a:solidFill>
              </a:rPr>
              <a:t>Ch6</a:t>
            </a:r>
          </a:p>
          <a:p>
            <a:r>
              <a:rPr lang="en-US" sz="1800" dirty="0">
                <a:solidFill>
                  <a:schemeClr val="accent1">
                    <a:lumMod val="75000"/>
                  </a:schemeClr>
                </a:solidFill>
              </a:rPr>
              <a:t>Arm </a:t>
            </a:r>
            <a:r>
              <a:rPr lang="en-US" sz="1800" dirty="0" err="1">
                <a:solidFill>
                  <a:schemeClr val="accent1">
                    <a:lumMod val="75000"/>
                  </a:schemeClr>
                </a:solidFill>
              </a:rPr>
              <a:t>Arm</a:t>
            </a:r>
            <a:r>
              <a:rPr lang="en-US" sz="1800" dirty="0">
                <a:solidFill>
                  <a:schemeClr val="accent1">
                    <a:lumMod val="75000"/>
                  </a:schemeClr>
                </a:solidFill>
              </a:rPr>
              <a:t> the drone</a:t>
            </a:r>
          </a:p>
          <a:p>
            <a:r>
              <a:rPr lang="en-US" dirty="0">
                <a:solidFill>
                  <a:schemeClr val="accent1">
                    <a:lumMod val="75000"/>
                  </a:schemeClr>
                </a:solidFill>
              </a:rPr>
              <a:t>Angle this keeps the drone stabilize </a:t>
            </a:r>
          </a:p>
          <a:p>
            <a:endParaRPr lang="en-US" sz="1800" dirty="0">
              <a:solidFill>
                <a:schemeClr val="accent1">
                  <a:lumMod val="75000"/>
                </a:schemeClr>
              </a:solidFill>
            </a:endParaRPr>
          </a:p>
          <a:p>
            <a:endParaRPr lang="en-US" sz="1800" dirty="0">
              <a:solidFill>
                <a:schemeClr val="accent1">
                  <a:lumMod val="75000"/>
                </a:schemeClr>
              </a:solidFill>
            </a:endParaRPr>
          </a:p>
          <a:p>
            <a:r>
              <a:rPr lang="en-US" dirty="0">
                <a:solidFill>
                  <a:schemeClr val="accent1">
                    <a:lumMod val="75000"/>
                  </a:schemeClr>
                </a:solidFill>
              </a:rPr>
              <a:t>Ch-5</a:t>
            </a:r>
            <a:endParaRPr lang="en-US" sz="1800" dirty="0">
              <a:solidFill>
                <a:schemeClr val="accent1">
                  <a:lumMod val="75000"/>
                </a:schemeClr>
              </a:solidFill>
            </a:endParaRPr>
          </a:p>
          <a:p>
            <a:r>
              <a:rPr lang="en-US" dirty="0">
                <a:solidFill>
                  <a:schemeClr val="accent1">
                    <a:lumMod val="75000"/>
                  </a:schemeClr>
                </a:solidFill>
              </a:rPr>
              <a:t>Nav </a:t>
            </a:r>
            <a:r>
              <a:rPr lang="en-US" dirty="0" err="1">
                <a:solidFill>
                  <a:schemeClr val="accent1">
                    <a:lumMod val="75000"/>
                  </a:schemeClr>
                </a:solidFill>
              </a:rPr>
              <a:t>Althold</a:t>
            </a:r>
            <a:r>
              <a:rPr lang="en-US" dirty="0">
                <a:solidFill>
                  <a:schemeClr val="accent1">
                    <a:lumMod val="75000"/>
                  </a:schemeClr>
                </a:solidFill>
              </a:rPr>
              <a:t> – Altitude hold</a:t>
            </a:r>
            <a:endParaRPr lang="en-US" sz="1800" dirty="0">
              <a:solidFill>
                <a:schemeClr val="accent1">
                  <a:lumMod val="75000"/>
                </a:schemeClr>
              </a:solidFill>
            </a:endParaRPr>
          </a:p>
          <a:p>
            <a:r>
              <a:rPr lang="en-US" sz="1800" dirty="0">
                <a:solidFill>
                  <a:schemeClr val="accent1">
                    <a:lumMod val="75000"/>
                  </a:schemeClr>
                </a:solidFill>
              </a:rPr>
              <a:t>Nav </a:t>
            </a:r>
            <a:r>
              <a:rPr lang="en-US" dirty="0" err="1">
                <a:solidFill>
                  <a:schemeClr val="accent1">
                    <a:lumMod val="75000"/>
                  </a:schemeClr>
                </a:solidFill>
              </a:rPr>
              <a:t>Poshold</a:t>
            </a:r>
            <a:r>
              <a:rPr lang="en-US" dirty="0">
                <a:solidFill>
                  <a:schemeClr val="accent1">
                    <a:lumMod val="75000"/>
                  </a:schemeClr>
                </a:solidFill>
              </a:rPr>
              <a:t> –GPS hold </a:t>
            </a:r>
          </a:p>
          <a:p>
            <a:r>
              <a:rPr lang="en-US" sz="1800" dirty="0">
                <a:solidFill>
                  <a:schemeClr val="accent1">
                    <a:lumMod val="75000"/>
                  </a:schemeClr>
                </a:solidFill>
              </a:rPr>
              <a:t>Nav WP - Mission</a:t>
            </a:r>
          </a:p>
          <a:p>
            <a:endParaRPr lang="en-US" sz="1800" dirty="0">
              <a:solidFill>
                <a:schemeClr val="accent1">
                  <a:lumMod val="75000"/>
                </a:schemeClr>
              </a:solidFill>
            </a:endParaRPr>
          </a:p>
          <a:p>
            <a:r>
              <a:rPr lang="en-US" dirty="0">
                <a:solidFill>
                  <a:schemeClr val="accent1">
                    <a:lumMod val="75000"/>
                  </a:schemeClr>
                </a:solidFill>
              </a:rPr>
              <a:t>Note: </a:t>
            </a:r>
            <a:r>
              <a:rPr lang="en-US" dirty="0">
                <a:solidFill>
                  <a:srgbClr val="FF0000"/>
                </a:solidFill>
              </a:rPr>
              <a:t>Exiting this Auto Take off and mission while the drone in flight </a:t>
            </a:r>
            <a:r>
              <a:rPr lang="en-US" dirty="0">
                <a:solidFill>
                  <a:schemeClr val="accent1">
                    <a:lumMod val="75000"/>
                  </a:schemeClr>
                </a:solidFill>
              </a:rPr>
              <a:t>requires the arm switch to on 2000</a:t>
            </a:r>
          </a:p>
          <a:p>
            <a:r>
              <a:rPr lang="en-US" dirty="0">
                <a:solidFill>
                  <a:schemeClr val="accent1">
                    <a:lumMod val="75000"/>
                  </a:schemeClr>
                </a:solidFill>
              </a:rPr>
              <a:t>And </a:t>
            </a:r>
            <a:r>
              <a:rPr lang="en-US" dirty="0" err="1">
                <a:solidFill>
                  <a:schemeClr val="accent1">
                    <a:lumMod val="75000"/>
                  </a:schemeClr>
                </a:solidFill>
              </a:rPr>
              <a:t>Poshold</a:t>
            </a:r>
            <a:r>
              <a:rPr lang="en-US" dirty="0">
                <a:solidFill>
                  <a:schemeClr val="accent1">
                    <a:lumMod val="75000"/>
                  </a:schemeClr>
                </a:solidFill>
              </a:rPr>
              <a:t> switch to be at 1500  on your transmitter</a:t>
            </a:r>
          </a:p>
          <a:p>
            <a:endParaRPr lang="en-US" sz="1800" dirty="0">
              <a:solidFill>
                <a:schemeClr val="accent1">
                  <a:lumMod val="75000"/>
                </a:schemeClr>
              </a:solidFill>
            </a:endParaRPr>
          </a:p>
          <a:p>
            <a:r>
              <a:rPr lang="en-US" dirty="0">
                <a:solidFill>
                  <a:schemeClr val="accent1">
                    <a:lumMod val="75000"/>
                  </a:schemeClr>
                </a:solidFill>
              </a:rPr>
              <a:t>This would put the drone on GPS hold for manual control</a:t>
            </a:r>
            <a:endParaRPr lang="en-US" sz="1800" dirty="0">
              <a:solidFill>
                <a:schemeClr val="accent1">
                  <a:lumMod val="75000"/>
                </a:schemeClr>
              </a:solidFill>
            </a:endParaRPr>
          </a:p>
          <a:p>
            <a:endParaRPr lang="en-US" sz="1800" dirty="0">
              <a:solidFill>
                <a:schemeClr val="accent1">
                  <a:lumMod val="75000"/>
                </a:schemeClr>
              </a:solidFill>
            </a:endParaRPr>
          </a:p>
        </p:txBody>
      </p:sp>
    </p:spTree>
    <p:extLst>
      <p:ext uri="{BB962C8B-B14F-4D97-AF65-F5344CB8AC3E}">
        <p14:creationId xmlns:p14="http://schemas.microsoft.com/office/powerpoint/2010/main" val="24175988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C5372B-9A64-4554-A5AC-C13682CCADAD}"/>
              </a:ext>
            </a:extLst>
          </p:cNvPr>
          <p:cNvSpPr/>
          <p:nvPr/>
        </p:nvSpPr>
        <p:spPr>
          <a:xfrm>
            <a:off x="447618" y="199293"/>
            <a:ext cx="2802242" cy="523220"/>
          </a:xfrm>
          <a:prstGeom prst="rect">
            <a:avLst/>
          </a:prstGeom>
        </p:spPr>
        <p:txBody>
          <a:bodyPr wrap="none">
            <a:spAutoFit/>
          </a:bodyPr>
          <a:lstStyle/>
          <a:p>
            <a:r>
              <a:rPr lang="en-PH" sz="2800" dirty="0">
                <a:solidFill>
                  <a:srgbClr val="0070C0"/>
                </a:solidFill>
              </a:rPr>
              <a:t>Companion board</a:t>
            </a:r>
          </a:p>
        </p:txBody>
      </p:sp>
      <p:sp>
        <p:nvSpPr>
          <p:cNvPr id="3" name="Subtitle 2">
            <a:extLst>
              <a:ext uri="{FF2B5EF4-FFF2-40B4-BE49-F238E27FC236}">
                <a16:creationId xmlns:a16="http://schemas.microsoft.com/office/drawing/2014/main" id="{56336D16-1918-4A3E-A40D-AC217335404B}"/>
              </a:ext>
            </a:extLst>
          </p:cNvPr>
          <p:cNvSpPr txBox="1">
            <a:spLocks/>
          </p:cNvSpPr>
          <p:nvPr/>
        </p:nvSpPr>
        <p:spPr>
          <a:xfrm>
            <a:off x="205799" y="902120"/>
            <a:ext cx="3234892" cy="50537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There are several reason you may add a companion controller or computer to perform tasks separate from the </a:t>
            </a:r>
            <a:r>
              <a:rPr lang="en-PH" sz="1800" dirty="0" err="1"/>
              <a:t>Synerduino</a:t>
            </a:r>
            <a:r>
              <a:rPr lang="en-PH" sz="1800" dirty="0"/>
              <a:t> but need to be able to communicate with it to perform fight modifying action or Data Logging or even extended sensor array that is more than the standalone </a:t>
            </a:r>
            <a:r>
              <a:rPr lang="en-PH" sz="1800" dirty="0" err="1"/>
              <a:t>synerduino</a:t>
            </a:r>
            <a:r>
              <a:rPr lang="en-PH" sz="1800" dirty="0"/>
              <a:t> board physically accommodate </a:t>
            </a:r>
          </a:p>
          <a:p>
            <a:pPr marL="0" indent="0">
              <a:buNone/>
            </a:pPr>
            <a:endParaRPr lang="en-PH" sz="1800" dirty="0"/>
          </a:p>
          <a:p>
            <a:pPr marL="0" indent="0">
              <a:buNone/>
            </a:pPr>
            <a:r>
              <a:rPr lang="en-PH" sz="1800" dirty="0"/>
              <a:t>For Companion board add on options there are several Levels of installation</a:t>
            </a:r>
          </a:p>
          <a:p>
            <a:r>
              <a:rPr lang="en-PH" sz="1800" dirty="0"/>
              <a:t>ADC – Analog 0V-5V input</a:t>
            </a:r>
          </a:p>
          <a:p>
            <a:r>
              <a:rPr lang="en-PH" sz="1800" dirty="0" err="1"/>
              <a:t>Sbus</a:t>
            </a:r>
            <a:r>
              <a:rPr lang="en-PH" sz="1800" dirty="0"/>
              <a:t>/PWM – RC PWM 50 </a:t>
            </a:r>
            <a:r>
              <a:rPr lang="en-PH" sz="1800" dirty="0" err="1"/>
              <a:t>hz</a:t>
            </a:r>
            <a:endParaRPr lang="en-PH" sz="1800" dirty="0"/>
          </a:p>
          <a:p>
            <a:r>
              <a:rPr lang="en-PH" sz="1800" dirty="0"/>
              <a:t>Serial – MSP Telemetry</a:t>
            </a:r>
          </a:p>
          <a:p>
            <a:r>
              <a:rPr lang="en-PH" sz="1800" dirty="0"/>
              <a:t>PWM Output</a:t>
            </a:r>
          </a:p>
        </p:txBody>
      </p:sp>
      <p:pic>
        <p:nvPicPr>
          <p:cNvPr id="4" name="Picture 3">
            <a:extLst>
              <a:ext uri="{FF2B5EF4-FFF2-40B4-BE49-F238E27FC236}">
                <a16:creationId xmlns:a16="http://schemas.microsoft.com/office/drawing/2014/main" id="{10E41F10-8818-42A7-85AA-5372636EF497}"/>
              </a:ext>
            </a:extLst>
          </p:cNvPr>
          <p:cNvPicPr>
            <a:picLocks noChangeAspect="1"/>
          </p:cNvPicPr>
          <p:nvPr/>
        </p:nvPicPr>
        <p:blipFill>
          <a:blip r:embed="rId2"/>
          <a:stretch>
            <a:fillRect/>
          </a:stretch>
        </p:blipFill>
        <p:spPr>
          <a:xfrm>
            <a:off x="5773682" y="1672826"/>
            <a:ext cx="5478151" cy="2577642"/>
          </a:xfrm>
          <a:prstGeom prst="rect">
            <a:avLst/>
          </a:prstGeom>
        </p:spPr>
      </p:pic>
      <p:sp>
        <p:nvSpPr>
          <p:cNvPr id="5" name="Rectangle 4">
            <a:extLst>
              <a:ext uri="{FF2B5EF4-FFF2-40B4-BE49-F238E27FC236}">
                <a16:creationId xmlns:a16="http://schemas.microsoft.com/office/drawing/2014/main" id="{A77761D7-B86C-461E-B111-BEA5250672DC}"/>
              </a:ext>
            </a:extLst>
          </p:cNvPr>
          <p:cNvSpPr/>
          <p:nvPr/>
        </p:nvSpPr>
        <p:spPr>
          <a:xfrm>
            <a:off x="6833169" y="2097513"/>
            <a:ext cx="2227521" cy="783601"/>
          </a:xfrm>
          <a:prstGeom prst="rect">
            <a:avLst/>
          </a:prstGeom>
          <a:solidFill>
            <a:schemeClr val="tx1">
              <a:lumMod val="50000"/>
              <a:lumOff val="50000"/>
              <a:alpha val="84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cxnSp>
        <p:nvCxnSpPr>
          <p:cNvPr id="6" name="Connector: Elbow 5">
            <a:extLst>
              <a:ext uri="{FF2B5EF4-FFF2-40B4-BE49-F238E27FC236}">
                <a16:creationId xmlns:a16="http://schemas.microsoft.com/office/drawing/2014/main" id="{51B31AE2-E89E-4C0D-AEC3-FD01C22288F2}"/>
              </a:ext>
            </a:extLst>
          </p:cNvPr>
          <p:cNvCxnSpPr>
            <a:cxnSpLocks/>
            <a:endCxn id="7" idx="3"/>
          </p:cNvCxnSpPr>
          <p:nvPr/>
        </p:nvCxnSpPr>
        <p:spPr>
          <a:xfrm rot="10800000" flipV="1">
            <a:off x="4858330" y="3081982"/>
            <a:ext cx="1237671" cy="203065"/>
          </a:xfrm>
          <a:prstGeom prst="bentConnector3">
            <a:avLst>
              <a:gd name="adj1" fmla="val 50000"/>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4C071CF-86FF-4D8D-8C06-ABA88FA8BC5C}"/>
              </a:ext>
            </a:extLst>
          </p:cNvPr>
          <p:cNvSpPr/>
          <p:nvPr/>
        </p:nvSpPr>
        <p:spPr>
          <a:xfrm>
            <a:off x="3561478" y="2881114"/>
            <a:ext cx="1296851" cy="8078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t>11.1V </a:t>
            </a:r>
            <a:r>
              <a:rPr lang="en-PH" dirty="0" err="1"/>
              <a:t>Lipo</a:t>
            </a:r>
            <a:endParaRPr lang="en-PH" dirty="0"/>
          </a:p>
        </p:txBody>
      </p:sp>
      <p:sp>
        <p:nvSpPr>
          <p:cNvPr id="8" name="Rectangle 7">
            <a:extLst>
              <a:ext uri="{FF2B5EF4-FFF2-40B4-BE49-F238E27FC236}">
                <a16:creationId xmlns:a16="http://schemas.microsoft.com/office/drawing/2014/main" id="{6C184656-FB1A-4ADD-AC6E-83E66E866EA1}"/>
              </a:ext>
            </a:extLst>
          </p:cNvPr>
          <p:cNvSpPr/>
          <p:nvPr/>
        </p:nvSpPr>
        <p:spPr>
          <a:xfrm>
            <a:off x="6605542" y="2553062"/>
            <a:ext cx="45719" cy="139451"/>
          </a:xfrm>
          <a:prstGeom prst="rect">
            <a:avLst/>
          </a:prstGeom>
          <a:solidFill>
            <a:srgbClr val="FFC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9" name="Rectangle 8">
            <a:extLst>
              <a:ext uri="{FF2B5EF4-FFF2-40B4-BE49-F238E27FC236}">
                <a16:creationId xmlns:a16="http://schemas.microsoft.com/office/drawing/2014/main" id="{3B28C12B-E5B7-4D09-926D-9B25EC40A86E}"/>
              </a:ext>
            </a:extLst>
          </p:cNvPr>
          <p:cNvSpPr/>
          <p:nvPr/>
        </p:nvSpPr>
        <p:spPr>
          <a:xfrm>
            <a:off x="6605543" y="2194258"/>
            <a:ext cx="45719" cy="139451"/>
          </a:xfrm>
          <a:prstGeom prst="rect">
            <a:avLst/>
          </a:prstGeom>
          <a:solidFill>
            <a:srgbClr val="FFFF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10" name="Picture 9">
            <a:extLst>
              <a:ext uri="{FF2B5EF4-FFF2-40B4-BE49-F238E27FC236}">
                <a16:creationId xmlns:a16="http://schemas.microsoft.com/office/drawing/2014/main" id="{1C59946F-5A19-4CAA-BD2D-225EA47755A9}"/>
              </a:ext>
            </a:extLst>
          </p:cNvPr>
          <p:cNvPicPr>
            <a:picLocks noChangeAspect="1"/>
          </p:cNvPicPr>
          <p:nvPr/>
        </p:nvPicPr>
        <p:blipFill>
          <a:blip r:embed="rId3"/>
          <a:stretch>
            <a:fillRect/>
          </a:stretch>
        </p:blipFill>
        <p:spPr>
          <a:xfrm>
            <a:off x="6612341" y="4744883"/>
            <a:ext cx="2455484" cy="904652"/>
          </a:xfrm>
          <a:prstGeom prst="rect">
            <a:avLst/>
          </a:prstGeom>
        </p:spPr>
      </p:pic>
      <p:cxnSp>
        <p:nvCxnSpPr>
          <p:cNvPr id="11" name="Connector: Elbow 10">
            <a:extLst>
              <a:ext uri="{FF2B5EF4-FFF2-40B4-BE49-F238E27FC236}">
                <a16:creationId xmlns:a16="http://schemas.microsoft.com/office/drawing/2014/main" id="{A3C0722F-F613-4B44-ABA3-8187EEBBA369}"/>
              </a:ext>
            </a:extLst>
          </p:cNvPr>
          <p:cNvCxnSpPr>
            <a:cxnSpLocks/>
            <a:endCxn id="10" idx="3"/>
          </p:cNvCxnSpPr>
          <p:nvPr/>
        </p:nvCxnSpPr>
        <p:spPr>
          <a:xfrm rot="5400000">
            <a:off x="8840551" y="3966062"/>
            <a:ext cx="1458422" cy="1003873"/>
          </a:xfrm>
          <a:prstGeom prst="bentConnector2">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Connector: Elbow 11">
            <a:extLst>
              <a:ext uri="{FF2B5EF4-FFF2-40B4-BE49-F238E27FC236}">
                <a16:creationId xmlns:a16="http://schemas.microsoft.com/office/drawing/2014/main" id="{9EBBA694-23F7-40E6-80ED-E7C897F3B958}"/>
              </a:ext>
            </a:extLst>
          </p:cNvPr>
          <p:cNvCxnSpPr>
            <a:cxnSpLocks/>
          </p:cNvCxnSpPr>
          <p:nvPr/>
        </p:nvCxnSpPr>
        <p:spPr>
          <a:xfrm rot="5400000">
            <a:off x="8811419" y="3907319"/>
            <a:ext cx="1411931" cy="912650"/>
          </a:xfrm>
          <a:prstGeom prst="bentConnector3">
            <a:avLst>
              <a:gd name="adj1" fmla="val 98788"/>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a16="http://schemas.microsoft.com/office/drawing/2014/main" id="{B8C20982-38A1-4D74-96D9-E6DC181FE927}"/>
              </a:ext>
            </a:extLst>
          </p:cNvPr>
          <p:cNvCxnSpPr>
            <a:cxnSpLocks/>
          </p:cNvCxnSpPr>
          <p:nvPr/>
        </p:nvCxnSpPr>
        <p:spPr>
          <a:xfrm rot="16200000" flipH="1">
            <a:off x="5384938" y="4047724"/>
            <a:ext cx="2294651" cy="363174"/>
          </a:xfrm>
          <a:prstGeom prst="bentConnector3">
            <a:avLst>
              <a:gd name="adj1" fmla="val 479"/>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Connector: Elbow 13">
            <a:extLst>
              <a:ext uri="{FF2B5EF4-FFF2-40B4-BE49-F238E27FC236}">
                <a16:creationId xmlns:a16="http://schemas.microsoft.com/office/drawing/2014/main" id="{78A49CD0-AEC3-4F62-A095-314851EF1585}"/>
              </a:ext>
            </a:extLst>
          </p:cNvPr>
          <p:cNvCxnSpPr>
            <a:cxnSpLocks/>
          </p:cNvCxnSpPr>
          <p:nvPr/>
        </p:nvCxnSpPr>
        <p:spPr>
          <a:xfrm rot="16200000" flipH="1">
            <a:off x="5342782" y="3888180"/>
            <a:ext cx="2483248" cy="493662"/>
          </a:xfrm>
          <a:prstGeom prst="bentConnector3">
            <a:avLst>
              <a:gd name="adj1" fmla="val -408"/>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Subtitle 2">
            <a:extLst>
              <a:ext uri="{FF2B5EF4-FFF2-40B4-BE49-F238E27FC236}">
                <a16:creationId xmlns:a16="http://schemas.microsoft.com/office/drawing/2014/main" id="{CBA508B3-9604-4A83-B174-59D839046B51}"/>
              </a:ext>
            </a:extLst>
          </p:cNvPr>
          <p:cNvSpPr txBox="1">
            <a:spLocks/>
          </p:cNvSpPr>
          <p:nvPr/>
        </p:nvSpPr>
        <p:spPr>
          <a:xfrm>
            <a:off x="6096000" y="5909871"/>
            <a:ext cx="4893119" cy="4891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400" dirty="0"/>
              <a:t>UBEC may be needed to add extra current to power a companion board source is same as ESC input  and output  is plug into any freely available 5V pin</a:t>
            </a:r>
          </a:p>
        </p:txBody>
      </p:sp>
      <p:cxnSp>
        <p:nvCxnSpPr>
          <p:cNvPr id="16" name="Connector: Elbow 15">
            <a:extLst>
              <a:ext uri="{FF2B5EF4-FFF2-40B4-BE49-F238E27FC236}">
                <a16:creationId xmlns:a16="http://schemas.microsoft.com/office/drawing/2014/main" id="{367AF46A-31A8-4C8F-8FE6-EAF429B1C2F7}"/>
              </a:ext>
            </a:extLst>
          </p:cNvPr>
          <p:cNvCxnSpPr>
            <a:cxnSpLocks/>
          </p:cNvCxnSpPr>
          <p:nvPr/>
        </p:nvCxnSpPr>
        <p:spPr>
          <a:xfrm rot="10800000" flipV="1">
            <a:off x="4858329" y="2861478"/>
            <a:ext cx="1237671" cy="203065"/>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97397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Picture 85" descr="A picture containing text, electronics, circuit&#10;&#10;Description automatically generated">
            <a:extLst>
              <a:ext uri="{FF2B5EF4-FFF2-40B4-BE49-F238E27FC236}">
                <a16:creationId xmlns:a16="http://schemas.microsoft.com/office/drawing/2014/main" id="{43992B3C-4906-4C4C-931A-F2C6AA061C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771" y="3374959"/>
            <a:ext cx="4664685" cy="3109790"/>
          </a:xfrm>
          <a:prstGeom prst="rect">
            <a:avLst/>
          </a:prstGeom>
        </p:spPr>
      </p:pic>
      <p:pic>
        <p:nvPicPr>
          <p:cNvPr id="2" name="Picture 1">
            <a:extLst>
              <a:ext uri="{FF2B5EF4-FFF2-40B4-BE49-F238E27FC236}">
                <a16:creationId xmlns:a16="http://schemas.microsoft.com/office/drawing/2014/main" id="{7E53E97D-79D3-42D1-BDFA-CA2E7C6F57D4}"/>
              </a:ext>
            </a:extLst>
          </p:cNvPr>
          <p:cNvPicPr>
            <a:picLocks noChangeAspect="1"/>
          </p:cNvPicPr>
          <p:nvPr/>
        </p:nvPicPr>
        <p:blipFill>
          <a:blip r:embed="rId3"/>
          <a:stretch>
            <a:fillRect/>
          </a:stretch>
        </p:blipFill>
        <p:spPr>
          <a:xfrm>
            <a:off x="5835786" y="3737839"/>
            <a:ext cx="5478151" cy="2577642"/>
          </a:xfrm>
          <a:prstGeom prst="rect">
            <a:avLst/>
          </a:prstGeom>
        </p:spPr>
      </p:pic>
      <p:sp>
        <p:nvSpPr>
          <p:cNvPr id="3" name="Subtitle 2">
            <a:extLst>
              <a:ext uri="{FF2B5EF4-FFF2-40B4-BE49-F238E27FC236}">
                <a16:creationId xmlns:a16="http://schemas.microsoft.com/office/drawing/2014/main" id="{FBCA0628-9183-45C4-A44F-24513CD65311}"/>
              </a:ext>
            </a:extLst>
          </p:cNvPr>
          <p:cNvSpPr txBox="1">
            <a:spLocks/>
          </p:cNvSpPr>
          <p:nvPr/>
        </p:nvSpPr>
        <p:spPr>
          <a:xfrm>
            <a:off x="80921" y="48218"/>
            <a:ext cx="4209211" cy="4891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dirty="0">
                <a:solidFill>
                  <a:srgbClr val="0070C0"/>
                </a:solidFill>
              </a:rPr>
              <a:t>ADC Companion </a:t>
            </a:r>
          </a:p>
        </p:txBody>
      </p:sp>
      <p:sp>
        <p:nvSpPr>
          <p:cNvPr id="36" name="Rectangle 35">
            <a:extLst>
              <a:ext uri="{FF2B5EF4-FFF2-40B4-BE49-F238E27FC236}">
                <a16:creationId xmlns:a16="http://schemas.microsoft.com/office/drawing/2014/main" id="{6BBB1B83-8024-4540-83D6-9F20B4B91A4E}"/>
              </a:ext>
            </a:extLst>
          </p:cNvPr>
          <p:cNvSpPr/>
          <p:nvPr/>
        </p:nvSpPr>
        <p:spPr>
          <a:xfrm>
            <a:off x="6895273" y="4162526"/>
            <a:ext cx="2227521" cy="783601"/>
          </a:xfrm>
          <a:prstGeom prst="rect">
            <a:avLst/>
          </a:prstGeom>
          <a:solidFill>
            <a:schemeClr val="tx1">
              <a:lumMod val="50000"/>
              <a:lumOff val="50000"/>
              <a:alpha val="84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9" name="Rectangle 18">
            <a:extLst>
              <a:ext uri="{FF2B5EF4-FFF2-40B4-BE49-F238E27FC236}">
                <a16:creationId xmlns:a16="http://schemas.microsoft.com/office/drawing/2014/main" id="{ED595093-F97E-4E3B-8560-07CC1087D350}"/>
              </a:ext>
            </a:extLst>
          </p:cNvPr>
          <p:cNvSpPr/>
          <p:nvPr/>
        </p:nvSpPr>
        <p:spPr>
          <a:xfrm>
            <a:off x="6667646" y="4618075"/>
            <a:ext cx="45719" cy="139451"/>
          </a:xfrm>
          <a:prstGeom prst="rect">
            <a:avLst/>
          </a:prstGeom>
          <a:solidFill>
            <a:srgbClr val="FFC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9" name="TextBox 48">
            <a:extLst>
              <a:ext uri="{FF2B5EF4-FFF2-40B4-BE49-F238E27FC236}">
                <a16:creationId xmlns:a16="http://schemas.microsoft.com/office/drawing/2014/main" id="{3935F122-B6A3-4AE6-AB17-6D22C5313CFA}"/>
              </a:ext>
            </a:extLst>
          </p:cNvPr>
          <p:cNvSpPr txBox="1"/>
          <p:nvPr/>
        </p:nvSpPr>
        <p:spPr>
          <a:xfrm>
            <a:off x="157460" y="458922"/>
            <a:ext cx="12034540" cy="2893100"/>
          </a:xfrm>
          <a:prstGeom prst="rect">
            <a:avLst/>
          </a:prstGeom>
          <a:noFill/>
        </p:spPr>
        <p:txBody>
          <a:bodyPr wrap="square" rtlCol="0">
            <a:spAutoFit/>
          </a:bodyPr>
          <a:lstStyle/>
          <a:p>
            <a:r>
              <a:rPr lang="en-PH" sz="1400" b="1" dirty="0"/>
              <a:t>F411</a:t>
            </a:r>
            <a:r>
              <a:rPr lang="en-PH" sz="1400" dirty="0"/>
              <a:t> The is useful for analog base inputs</a:t>
            </a:r>
          </a:p>
          <a:p>
            <a:r>
              <a:rPr lang="en-PH" sz="1400" dirty="0"/>
              <a:t> PWM</a:t>
            </a:r>
            <a:r>
              <a:rPr lang="en-US" sz="1400" dirty="0"/>
              <a:t>, or pulse width modulation is a technique which allows us to adjust the average value of the voltage that’s going to the electronic device by turning on and off the power at a fast rate.  </a:t>
            </a:r>
          </a:p>
          <a:p>
            <a:endParaRPr lang="en-US" sz="1400" dirty="0"/>
          </a:p>
          <a:p>
            <a:r>
              <a:rPr lang="en-US" sz="1400" dirty="0"/>
              <a:t>This method is the most simplest interface that one can incorporate even the most basic of logic circuits for simple tasks</a:t>
            </a:r>
          </a:p>
          <a:p>
            <a:endParaRPr lang="en-US" sz="1400" dirty="0"/>
          </a:p>
          <a:p>
            <a:r>
              <a:rPr lang="en-US" sz="1400" b="1" dirty="0"/>
              <a:t>Arduino Mega </a:t>
            </a:r>
          </a:p>
          <a:p>
            <a:pPr marL="285750" indent="-285750">
              <a:buFont typeface="Arial" panose="020B0604020202020204" pitchFamily="34" charset="0"/>
              <a:buChar char="•"/>
            </a:pPr>
            <a:r>
              <a:rPr lang="en-US" sz="1400" dirty="0"/>
              <a:t>D12 (ADC V) D13 (ADC I)    D12 is align to the </a:t>
            </a:r>
            <a:r>
              <a:rPr lang="en-US" sz="1400" dirty="0" err="1"/>
              <a:t>Synerduino</a:t>
            </a:r>
            <a:r>
              <a:rPr lang="en-US" sz="1400" dirty="0"/>
              <a:t> V0.1 board ADC pin directly</a:t>
            </a:r>
          </a:p>
          <a:p>
            <a:pPr marL="285750" indent="-285750">
              <a:buFont typeface="Arial" panose="020B0604020202020204" pitchFamily="34" charset="0"/>
              <a:buChar char="•"/>
            </a:pPr>
            <a:r>
              <a:rPr lang="en-US" sz="1400" dirty="0"/>
              <a:t>Analog pins </a:t>
            </a:r>
            <a:r>
              <a:rPr lang="en-US" sz="1400" dirty="0">
                <a:solidFill>
                  <a:schemeClr val="accent2">
                    <a:lumMod val="75000"/>
                  </a:schemeClr>
                </a:solidFill>
              </a:rPr>
              <a:t>A10 ,A11 ,A12,A13 , A14 </a:t>
            </a:r>
            <a:r>
              <a:rPr lang="en-US" sz="1400" dirty="0"/>
              <a:t>are free for Sensor inputs</a:t>
            </a:r>
          </a:p>
          <a:p>
            <a:pPr marL="285750" indent="-285750">
              <a:buFont typeface="Arial" panose="020B0604020202020204" pitchFamily="34" charset="0"/>
              <a:buChar char="•"/>
            </a:pPr>
            <a:r>
              <a:rPr lang="en-US" sz="1400" dirty="0">
                <a:solidFill>
                  <a:srgbClr val="00B050"/>
                </a:solidFill>
              </a:rPr>
              <a:t>DIY prototyping </a:t>
            </a:r>
            <a:r>
              <a:rPr lang="en-US" sz="1400" dirty="0"/>
              <a:t>segment are also free for other Digital pins directly below it </a:t>
            </a:r>
          </a:p>
          <a:p>
            <a:pPr marL="285750" indent="-285750">
              <a:buFont typeface="Arial" panose="020B0604020202020204" pitchFamily="34" charset="0"/>
              <a:buChar char="•"/>
            </a:pPr>
            <a:r>
              <a:rPr lang="en-US" sz="1400" dirty="0"/>
              <a:t>Motor PWM pins are also connected to the Analog pin </a:t>
            </a:r>
            <a:r>
              <a:rPr lang="en-US" sz="1400" dirty="0">
                <a:solidFill>
                  <a:schemeClr val="accent2">
                    <a:lumMod val="75000"/>
                  </a:schemeClr>
                </a:solidFill>
              </a:rPr>
              <a:t>S1-A0 S2-A1 S3-A2 S4-A3 </a:t>
            </a:r>
            <a:r>
              <a:rPr lang="en-US" sz="1400" dirty="0"/>
              <a:t>as feedback loop to read </a:t>
            </a:r>
            <a:r>
              <a:rPr lang="en-US" sz="1400" dirty="0" err="1"/>
              <a:t>pwm</a:t>
            </a:r>
            <a:r>
              <a:rPr lang="en-US" sz="1400" dirty="0"/>
              <a:t> data off the motor</a:t>
            </a:r>
          </a:p>
          <a:p>
            <a:endParaRPr lang="en-US" sz="1400" dirty="0"/>
          </a:p>
          <a:p>
            <a:endParaRPr lang="en-PH" sz="1400" dirty="0"/>
          </a:p>
        </p:txBody>
      </p:sp>
      <p:sp>
        <p:nvSpPr>
          <p:cNvPr id="74" name="Rectangle 73">
            <a:extLst>
              <a:ext uri="{FF2B5EF4-FFF2-40B4-BE49-F238E27FC236}">
                <a16:creationId xmlns:a16="http://schemas.microsoft.com/office/drawing/2014/main" id="{F463C566-05B4-43F3-B28E-C30AA067F451}"/>
              </a:ext>
            </a:extLst>
          </p:cNvPr>
          <p:cNvSpPr/>
          <p:nvPr/>
        </p:nvSpPr>
        <p:spPr>
          <a:xfrm>
            <a:off x="6667647" y="4259271"/>
            <a:ext cx="45719" cy="139451"/>
          </a:xfrm>
          <a:prstGeom prst="rect">
            <a:avLst/>
          </a:prstGeom>
          <a:solidFill>
            <a:srgbClr val="FFFF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cxnSp>
        <p:nvCxnSpPr>
          <p:cNvPr id="52" name="Connector: Elbow 51">
            <a:extLst>
              <a:ext uri="{FF2B5EF4-FFF2-40B4-BE49-F238E27FC236}">
                <a16:creationId xmlns:a16="http://schemas.microsoft.com/office/drawing/2014/main" id="{97F6F8D0-1577-42BE-AED5-1FDC5682C39A}"/>
              </a:ext>
            </a:extLst>
          </p:cNvPr>
          <p:cNvCxnSpPr>
            <a:cxnSpLocks/>
          </p:cNvCxnSpPr>
          <p:nvPr/>
        </p:nvCxnSpPr>
        <p:spPr>
          <a:xfrm rot="10800000">
            <a:off x="2491741" y="6005465"/>
            <a:ext cx="3162141" cy="577445"/>
          </a:xfrm>
          <a:prstGeom prst="bentConnector3">
            <a:avLst>
              <a:gd name="adj1" fmla="val 10181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Connector: Elbow 53">
            <a:extLst>
              <a:ext uri="{FF2B5EF4-FFF2-40B4-BE49-F238E27FC236}">
                <a16:creationId xmlns:a16="http://schemas.microsoft.com/office/drawing/2014/main" id="{F1FD3A84-2E25-4310-97D2-58BA5E4CF9A8}"/>
              </a:ext>
            </a:extLst>
          </p:cNvPr>
          <p:cNvCxnSpPr>
            <a:cxnSpLocks/>
          </p:cNvCxnSpPr>
          <p:nvPr/>
        </p:nvCxnSpPr>
        <p:spPr>
          <a:xfrm flipV="1">
            <a:off x="5653880" y="6019623"/>
            <a:ext cx="2580575" cy="563287"/>
          </a:xfrm>
          <a:prstGeom prst="bentConnector3">
            <a:avLst>
              <a:gd name="adj1" fmla="val 99371"/>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Connector: Elbow 56">
            <a:extLst>
              <a:ext uri="{FF2B5EF4-FFF2-40B4-BE49-F238E27FC236}">
                <a16:creationId xmlns:a16="http://schemas.microsoft.com/office/drawing/2014/main" id="{EC983F19-F14B-4B2C-B30E-A92ECA7589B2}"/>
              </a:ext>
            </a:extLst>
          </p:cNvPr>
          <p:cNvCxnSpPr>
            <a:cxnSpLocks/>
          </p:cNvCxnSpPr>
          <p:nvPr/>
        </p:nvCxnSpPr>
        <p:spPr>
          <a:xfrm rot="10800000">
            <a:off x="2636522" y="6005464"/>
            <a:ext cx="3279488" cy="701014"/>
          </a:xfrm>
          <a:prstGeom prst="bentConnector3">
            <a:avLst>
              <a:gd name="adj1" fmla="val 99724"/>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Connector: Elbow 58">
            <a:extLst>
              <a:ext uri="{FF2B5EF4-FFF2-40B4-BE49-F238E27FC236}">
                <a16:creationId xmlns:a16="http://schemas.microsoft.com/office/drawing/2014/main" id="{34D9E6BA-E7C1-4F90-8193-8C6F3498A2A5}"/>
              </a:ext>
            </a:extLst>
          </p:cNvPr>
          <p:cNvCxnSpPr>
            <a:cxnSpLocks/>
          </p:cNvCxnSpPr>
          <p:nvPr/>
        </p:nvCxnSpPr>
        <p:spPr>
          <a:xfrm flipV="1">
            <a:off x="5916010" y="6019624"/>
            <a:ext cx="2500351" cy="686855"/>
          </a:xfrm>
          <a:prstGeom prst="bentConnector3">
            <a:avLst>
              <a:gd name="adj1" fmla="val 100590"/>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Connector: Elbow 62">
            <a:extLst>
              <a:ext uri="{FF2B5EF4-FFF2-40B4-BE49-F238E27FC236}">
                <a16:creationId xmlns:a16="http://schemas.microsoft.com/office/drawing/2014/main" id="{E5D998C6-9580-4910-9B05-A2B5D58091BF}"/>
              </a:ext>
            </a:extLst>
          </p:cNvPr>
          <p:cNvCxnSpPr>
            <a:cxnSpLocks/>
          </p:cNvCxnSpPr>
          <p:nvPr/>
        </p:nvCxnSpPr>
        <p:spPr>
          <a:xfrm>
            <a:off x="6667647" y="3355978"/>
            <a:ext cx="1099673" cy="738502"/>
          </a:xfrm>
          <a:prstGeom prst="bentConnector3">
            <a:avLst>
              <a:gd name="adj1" fmla="val 98967"/>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9" name="Connector: Elbow 68">
            <a:extLst>
              <a:ext uri="{FF2B5EF4-FFF2-40B4-BE49-F238E27FC236}">
                <a16:creationId xmlns:a16="http://schemas.microsoft.com/office/drawing/2014/main" id="{FCCB0FB4-C030-4E1E-8750-11339357C642}"/>
              </a:ext>
            </a:extLst>
          </p:cNvPr>
          <p:cNvCxnSpPr>
            <a:cxnSpLocks/>
          </p:cNvCxnSpPr>
          <p:nvPr/>
        </p:nvCxnSpPr>
        <p:spPr>
          <a:xfrm flipV="1">
            <a:off x="1912620" y="3355978"/>
            <a:ext cx="4755025" cy="580595"/>
          </a:xfrm>
          <a:prstGeom prst="bentConnector3">
            <a:avLst>
              <a:gd name="adj1" fmla="val -479"/>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8" name="Connector: Elbow 77">
            <a:extLst>
              <a:ext uri="{FF2B5EF4-FFF2-40B4-BE49-F238E27FC236}">
                <a16:creationId xmlns:a16="http://schemas.microsoft.com/office/drawing/2014/main" id="{D1377124-E499-46B6-8FCE-272A94CEBC48}"/>
              </a:ext>
            </a:extLst>
          </p:cNvPr>
          <p:cNvCxnSpPr>
            <a:cxnSpLocks/>
          </p:cNvCxnSpPr>
          <p:nvPr/>
        </p:nvCxnSpPr>
        <p:spPr>
          <a:xfrm flipV="1">
            <a:off x="2004060" y="3225827"/>
            <a:ext cx="4384494" cy="696587"/>
          </a:xfrm>
          <a:prstGeom prst="bentConnector3">
            <a:avLst>
              <a:gd name="adj1" fmla="val -53"/>
            </a:avLst>
          </a:prstGeom>
          <a:ln w="508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81" name="Connector: Elbow 80">
            <a:extLst>
              <a:ext uri="{FF2B5EF4-FFF2-40B4-BE49-F238E27FC236}">
                <a16:creationId xmlns:a16="http://schemas.microsoft.com/office/drawing/2014/main" id="{4E87C82D-0547-4AB5-BD25-59C735BAF9D5}"/>
              </a:ext>
            </a:extLst>
          </p:cNvPr>
          <p:cNvCxnSpPr>
            <a:cxnSpLocks/>
          </p:cNvCxnSpPr>
          <p:nvPr/>
        </p:nvCxnSpPr>
        <p:spPr>
          <a:xfrm>
            <a:off x="6388554" y="3225825"/>
            <a:ext cx="1475286" cy="868655"/>
          </a:xfrm>
          <a:prstGeom prst="bentConnector3">
            <a:avLst>
              <a:gd name="adj1" fmla="val 100274"/>
            </a:avLst>
          </a:prstGeom>
          <a:ln w="508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09" name="Connector: Elbow 108">
            <a:extLst>
              <a:ext uri="{FF2B5EF4-FFF2-40B4-BE49-F238E27FC236}">
                <a16:creationId xmlns:a16="http://schemas.microsoft.com/office/drawing/2014/main" id="{6ABFC2C1-D8E6-4024-B355-6C5D87F4FA68}"/>
              </a:ext>
            </a:extLst>
          </p:cNvPr>
          <p:cNvCxnSpPr>
            <a:cxnSpLocks/>
          </p:cNvCxnSpPr>
          <p:nvPr/>
        </p:nvCxnSpPr>
        <p:spPr>
          <a:xfrm>
            <a:off x="7166185" y="3491617"/>
            <a:ext cx="601135" cy="593320"/>
          </a:xfrm>
          <a:prstGeom prst="bentConnector3">
            <a:avLst>
              <a:gd name="adj1" fmla="val 96479"/>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3" name="Connector: Elbow 112">
            <a:extLst>
              <a:ext uri="{FF2B5EF4-FFF2-40B4-BE49-F238E27FC236}">
                <a16:creationId xmlns:a16="http://schemas.microsoft.com/office/drawing/2014/main" id="{0F043A22-B049-4BE0-982E-7572663FC724}"/>
              </a:ext>
            </a:extLst>
          </p:cNvPr>
          <p:cNvCxnSpPr>
            <a:cxnSpLocks/>
          </p:cNvCxnSpPr>
          <p:nvPr/>
        </p:nvCxnSpPr>
        <p:spPr>
          <a:xfrm rot="5400000" flipH="1" flipV="1">
            <a:off x="6731572" y="3718370"/>
            <a:ext cx="647208" cy="222018"/>
          </a:xfrm>
          <a:prstGeom prst="bentConnector3">
            <a:avLst>
              <a:gd name="adj1" fmla="val 101804"/>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sp>
        <p:nvSpPr>
          <p:cNvPr id="2067" name="Rectangle 2066">
            <a:extLst>
              <a:ext uri="{FF2B5EF4-FFF2-40B4-BE49-F238E27FC236}">
                <a16:creationId xmlns:a16="http://schemas.microsoft.com/office/drawing/2014/main" id="{813A45B4-70AE-4FD7-A02B-DA136A59BA98}"/>
              </a:ext>
            </a:extLst>
          </p:cNvPr>
          <p:cNvSpPr/>
          <p:nvPr/>
        </p:nvSpPr>
        <p:spPr>
          <a:xfrm>
            <a:off x="9692640" y="5646420"/>
            <a:ext cx="502920" cy="434340"/>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18" name="Rectangle 117">
            <a:extLst>
              <a:ext uri="{FF2B5EF4-FFF2-40B4-BE49-F238E27FC236}">
                <a16:creationId xmlns:a16="http://schemas.microsoft.com/office/drawing/2014/main" id="{9FD1EF6D-602F-411A-8978-AC562F2575F4}"/>
              </a:ext>
            </a:extLst>
          </p:cNvPr>
          <p:cNvSpPr/>
          <p:nvPr/>
        </p:nvSpPr>
        <p:spPr>
          <a:xfrm>
            <a:off x="10302240" y="4552390"/>
            <a:ext cx="173410" cy="946044"/>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19" name="Rectangle 118">
            <a:extLst>
              <a:ext uri="{FF2B5EF4-FFF2-40B4-BE49-F238E27FC236}">
                <a16:creationId xmlns:a16="http://schemas.microsoft.com/office/drawing/2014/main" id="{2E789C89-A55E-4293-B050-13786D7EDD2D}"/>
              </a:ext>
            </a:extLst>
          </p:cNvPr>
          <p:cNvSpPr/>
          <p:nvPr/>
        </p:nvSpPr>
        <p:spPr>
          <a:xfrm>
            <a:off x="6722909" y="5772818"/>
            <a:ext cx="651286" cy="346107"/>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19945395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Picture 85" descr="A picture containing text, electronics, circuit&#10;&#10;Description automatically generated">
            <a:extLst>
              <a:ext uri="{FF2B5EF4-FFF2-40B4-BE49-F238E27FC236}">
                <a16:creationId xmlns:a16="http://schemas.microsoft.com/office/drawing/2014/main" id="{43992B3C-4906-4C4C-931A-F2C6AA061C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771" y="3374959"/>
            <a:ext cx="4664685" cy="3109790"/>
          </a:xfrm>
          <a:prstGeom prst="rect">
            <a:avLst/>
          </a:prstGeom>
        </p:spPr>
      </p:pic>
      <p:sp>
        <p:nvSpPr>
          <p:cNvPr id="3" name="Subtitle 2">
            <a:extLst>
              <a:ext uri="{FF2B5EF4-FFF2-40B4-BE49-F238E27FC236}">
                <a16:creationId xmlns:a16="http://schemas.microsoft.com/office/drawing/2014/main" id="{FBCA0628-9183-45C4-A44F-24513CD65311}"/>
              </a:ext>
            </a:extLst>
          </p:cNvPr>
          <p:cNvSpPr txBox="1">
            <a:spLocks/>
          </p:cNvSpPr>
          <p:nvPr/>
        </p:nvSpPr>
        <p:spPr>
          <a:xfrm>
            <a:off x="80921" y="48218"/>
            <a:ext cx="4209211" cy="4891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dirty="0">
                <a:solidFill>
                  <a:srgbClr val="0070C0"/>
                </a:solidFill>
              </a:rPr>
              <a:t>ADC Companion </a:t>
            </a:r>
          </a:p>
        </p:txBody>
      </p:sp>
      <p:sp>
        <p:nvSpPr>
          <p:cNvPr id="49" name="TextBox 48">
            <a:extLst>
              <a:ext uri="{FF2B5EF4-FFF2-40B4-BE49-F238E27FC236}">
                <a16:creationId xmlns:a16="http://schemas.microsoft.com/office/drawing/2014/main" id="{3935F122-B6A3-4AE6-AB17-6D22C5313CFA}"/>
              </a:ext>
            </a:extLst>
          </p:cNvPr>
          <p:cNvSpPr txBox="1"/>
          <p:nvPr/>
        </p:nvSpPr>
        <p:spPr>
          <a:xfrm>
            <a:off x="157460" y="458922"/>
            <a:ext cx="12034540" cy="2246769"/>
          </a:xfrm>
          <a:prstGeom prst="rect">
            <a:avLst/>
          </a:prstGeom>
          <a:noFill/>
        </p:spPr>
        <p:txBody>
          <a:bodyPr wrap="square" rtlCol="0">
            <a:spAutoFit/>
          </a:bodyPr>
          <a:lstStyle/>
          <a:p>
            <a:r>
              <a:rPr lang="en-PH" sz="1400" b="1" dirty="0"/>
              <a:t>F405 and H743 </a:t>
            </a:r>
            <a:r>
              <a:rPr lang="en-PH" sz="1400" dirty="0"/>
              <a:t>The is useful for analog base inputs</a:t>
            </a:r>
          </a:p>
          <a:p>
            <a:r>
              <a:rPr lang="en-PH" sz="1400" dirty="0"/>
              <a:t> PWM</a:t>
            </a:r>
            <a:r>
              <a:rPr lang="en-US" sz="1400" dirty="0"/>
              <a:t>, or pulse width modulation is a technique which allows us to adjust the average value of the voltage that’s going to the electronic device by turning on and off the power at a fast rate.  </a:t>
            </a:r>
          </a:p>
          <a:p>
            <a:endParaRPr lang="en-US" sz="1400" dirty="0"/>
          </a:p>
          <a:p>
            <a:r>
              <a:rPr lang="en-US" sz="1400" b="1" dirty="0"/>
              <a:t>Arduino Mega </a:t>
            </a:r>
          </a:p>
          <a:p>
            <a:pPr marL="285750" indent="-285750">
              <a:buFont typeface="Arial" panose="020B0604020202020204" pitchFamily="34" charset="0"/>
              <a:buChar char="•"/>
            </a:pPr>
            <a:r>
              <a:rPr lang="en-US" sz="1400" dirty="0"/>
              <a:t>Analog pins </a:t>
            </a:r>
            <a:r>
              <a:rPr lang="en-US" sz="1400" dirty="0">
                <a:solidFill>
                  <a:schemeClr val="accent2">
                    <a:lumMod val="75000"/>
                  </a:schemeClr>
                </a:solidFill>
              </a:rPr>
              <a:t>A8 ,A9 ,A10,A11 </a:t>
            </a:r>
            <a:r>
              <a:rPr lang="en-US" sz="1400" dirty="0"/>
              <a:t>are free for Sensor inputs</a:t>
            </a:r>
          </a:p>
          <a:p>
            <a:pPr marL="285750" indent="-285750">
              <a:buFont typeface="Arial" panose="020B0604020202020204" pitchFamily="34" charset="0"/>
              <a:buChar char="•"/>
            </a:pPr>
            <a:r>
              <a:rPr lang="en-US" sz="1400" dirty="0">
                <a:solidFill>
                  <a:srgbClr val="00B050"/>
                </a:solidFill>
              </a:rPr>
              <a:t>DIY prototyping </a:t>
            </a:r>
            <a:r>
              <a:rPr lang="en-US" sz="1400" dirty="0"/>
              <a:t>segment are also free for other Digital pins directly below it </a:t>
            </a:r>
          </a:p>
          <a:p>
            <a:r>
              <a:rPr lang="en-US" sz="1400" dirty="0">
                <a:solidFill>
                  <a:srgbClr val="FF0000"/>
                </a:solidFill>
              </a:rPr>
              <a:t>Note: pls be aware of the ADC pins Location they may Vary from board to board</a:t>
            </a:r>
          </a:p>
          <a:p>
            <a:endParaRPr lang="en-US" sz="1400" dirty="0"/>
          </a:p>
          <a:p>
            <a:endParaRPr lang="en-PH" sz="1400" dirty="0"/>
          </a:p>
        </p:txBody>
      </p:sp>
      <p:cxnSp>
        <p:nvCxnSpPr>
          <p:cNvPr id="52" name="Connector: Elbow 51">
            <a:extLst>
              <a:ext uri="{FF2B5EF4-FFF2-40B4-BE49-F238E27FC236}">
                <a16:creationId xmlns:a16="http://schemas.microsoft.com/office/drawing/2014/main" id="{97F6F8D0-1577-42BE-AED5-1FDC5682C39A}"/>
              </a:ext>
            </a:extLst>
          </p:cNvPr>
          <p:cNvCxnSpPr>
            <a:cxnSpLocks/>
          </p:cNvCxnSpPr>
          <p:nvPr/>
        </p:nvCxnSpPr>
        <p:spPr>
          <a:xfrm rot="10800000">
            <a:off x="2491741" y="6005465"/>
            <a:ext cx="3162141" cy="577445"/>
          </a:xfrm>
          <a:prstGeom prst="bentConnector3">
            <a:avLst>
              <a:gd name="adj1" fmla="val 10181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Connector: Elbow 56">
            <a:extLst>
              <a:ext uri="{FF2B5EF4-FFF2-40B4-BE49-F238E27FC236}">
                <a16:creationId xmlns:a16="http://schemas.microsoft.com/office/drawing/2014/main" id="{EC983F19-F14B-4B2C-B30E-A92ECA7589B2}"/>
              </a:ext>
            </a:extLst>
          </p:cNvPr>
          <p:cNvCxnSpPr>
            <a:cxnSpLocks/>
          </p:cNvCxnSpPr>
          <p:nvPr/>
        </p:nvCxnSpPr>
        <p:spPr>
          <a:xfrm rot="10800000">
            <a:off x="2636522" y="6005464"/>
            <a:ext cx="3279488" cy="701014"/>
          </a:xfrm>
          <a:prstGeom prst="bentConnector3">
            <a:avLst>
              <a:gd name="adj1" fmla="val 99724"/>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9" name="Connector: Elbow 68">
            <a:extLst>
              <a:ext uri="{FF2B5EF4-FFF2-40B4-BE49-F238E27FC236}">
                <a16:creationId xmlns:a16="http://schemas.microsoft.com/office/drawing/2014/main" id="{FCCB0FB4-C030-4E1E-8750-11339357C642}"/>
              </a:ext>
            </a:extLst>
          </p:cNvPr>
          <p:cNvCxnSpPr>
            <a:cxnSpLocks/>
          </p:cNvCxnSpPr>
          <p:nvPr/>
        </p:nvCxnSpPr>
        <p:spPr>
          <a:xfrm flipV="1">
            <a:off x="2320138" y="3355979"/>
            <a:ext cx="4347507" cy="580594"/>
          </a:xfrm>
          <a:prstGeom prst="bentConnector3">
            <a:avLst>
              <a:gd name="adj1" fmla="val 573"/>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8" name="Connector: Elbow 77">
            <a:extLst>
              <a:ext uri="{FF2B5EF4-FFF2-40B4-BE49-F238E27FC236}">
                <a16:creationId xmlns:a16="http://schemas.microsoft.com/office/drawing/2014/main" id="{D1377124-E499-46B6-8FCE-272A94CEBC48}"/>
              </a:ext>
            </a:extLst>
          </p:cNvPr>
          <p:cNvCxnSpPr>
            <a:cxnSpLocks/>
          </p:cNvCxnSpPr>
          <p:nvPr/>
        </p:nvCxnSpPr>
        <p:spPr>
          <a:xfrm flipV="1">
            <a:off x="2448560" y="3225828"/>
            <a:ext cx="3939994" cy="710745"/>
          </a:xfrm>
          <a:prstGeom prst="bentConnector3">
            <a:avLst>
              <a:gd name="adj1" fmla="val 747"/>
            </a:avLst>
          </a:prstGeom>
          <a:ln w="50800">
            <a:solidFill>
              <a:srgbClr val="92D050"/>
            </a:solidFill>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B3415989-0E1F-4032-A911-74233BB361A0}"/>
              </a:ext>
            </a:extLst>
          </p:cNvPr>
          <p:cNvPicPr>
            <a:picLocks noChangeAspect="1"/>
          </p:cNvPicPr>
          <p:nvPr/>
        </p:nvPicPr>
        <p:blipFill>
          <a:blip r:embed="rId3"/>
          <a:stretch>
            <a:fillRect/>
          </a:stretch>
        </p:blipFill>
        <p:spPr>
          <a:xfrm>
            <a:off x="5247834" y="3537416"/>
            <a:ext cx="5686864" cy="2696289"/>
          </a:xfrm>
          <a:prstGeom prst="rect">
            <a:avLst/>
          </a:prstGeom>
        </p:spPr>
      </p:pic>
      <p:sp>
        <p:nvSpPr>
          <p:cNvPr id="23" name="Rectangle 22">
            <a:extLst>
              <a:ext uri="{FF2B5EF4-FFF2-40B4-BE49-F238E27FC236}">
                <a16:creationId xmlns:a16="http://schemas.microsoft.com/office/drawing/2014/main" id="{611E1988-E490-4F86-9F47-E427E7FF1BA9}"/>
              </a:ext>
            </a:extLst>
          </p:cNvPr>
          <p:cNvSpPr/>
          <p:nvPr/>
        </p:nvSpPr>
        <p:spPr>
          <a:xfrm>
            <a:off x="7157747" y="4600125"/>
            <a:ext cx="2047333" cy="665300"/>
          </a:xfrm>
          <a:prstGeom prst="rect">
            <a:avLst/>
          </a:prstGeom>
          <a:solidFill>
            <a:schemeClr val="tx1">
              <a:lumMod val="50000"/>
              <a:lumOff val="50000"/>
              <a:alpha val="84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24" name="Picture 23">
            <a:extLst>
              <a:ext uri="{FF2B5EF4-FFF2-40B4-BE49-F238E27FC236}">
                <a16:creationId xmlns:a16="http://schemas.microsoft.com/office/drawing/2014/main" id="{B0839E02-A511-478F-BF88-B9217B76CC9E}"/>
              </a:ext>
            </a:extLst>
          </p:cNvPr>
          <p:cNvPicPr>
            <a:picLocks noChangeAspect="1"/>
          </p:cNvPicPr>
          <p:nvPr/>
        </p:nvPicPr>
        <p:blipFill>
          <a:blip r:embed="rId4"/>
          <a:stretch>
            <a:fillRect/>
          </a:stretch>
        </p:blipFill>
        <p:spPr>
          <a:xfrm rot="5400000">
            <a:off x="7204443" y="4014343"/>
            <a:ext cx="1411258" cy="1773654"/>
          </a:xfrm>
          <a:prstGeom prst="rect">
            <a:avLst/>
          </a:prstGeom>
        </p:spPr>
      </p:pic>
      <p:cxnSp>
        <p:nvCxnSpPr>
          <p:cNvPr id="59" name="Connector: Elbow 58">
            <a:extLst>
              <a:ext uri="{FF2B5EF4-FFF2-40B4-BE49-F238E27FC236}">
                <a16:creationId xmlns:a16="http://schemas.microsoft.com/office/drawing/2014/main" id="{34D9E6BA-E7C1-4F90-8193-8C6F3498A2A5}"/>
              </a:ext>
            </a:extLst>
          </p:cNvPr>
          <p:cNvCxnSpPr>
            <a:cxnSpLocks/>
          </p:cNvCxnSpPr>
          <p:nvPr/>
        </p:nvCxnSpPr>
        <p:spPr>
          <a:xfrm flipV="1">
            <a:off x="5916010" y="5931408"/>
            <a:ext cx="2027078" cy="775072"/>
          </a:xfrm>
          <a:prstGeom prst="bentConnector3">
            <a:avLst>
              <a:gd name="adj1" fmla="val 100522"/>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Connector: Elbow 53">
            <a:extLst>
              <a:ext uri="{FF2B5EF4-FFF2-40B4-BE49-F238E27FC236}">
                <a16:creationId xmlns:a16="http://schemas.microsoft.com/office/drawing/2014/main" id="{F1FD3A84-2E25-4310-97D2-58BA5E4CF9A8}"/>
              </a:ext>
            </a:extLst>
          </p:cNvPr>
          <p:cNvCxnSpPr>
            <a:cxnSpLocks/>
          </p:cNvCxnSpPr>
          <p:nvPr/>
        </p:nvCxnSpPr>
        <p:spPr>
          <a:xfrm flipV="1">
            <a:off x="5653880" y="5931408"/>
            <a:ext cx="2113440" cy="651504"/>
          </a:xfrm>
          <a:prstGeom prst="bentConnector3">
            <a:avLst>
              <a:gd name="adj1" fmla="val 99035"/>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Connector: Elbow 62">
            <a:extLst>
              <a:ext uri="{FF2B5EF4-FFF2-40B4-BE49-F238E27FC236}">
                <a16:creationId xmlns:a16="http://schemas.microsoft.com/office/drawing/2014/main" id="{E5D998C6-9580-4910-9B05-A2B5D58091BF}"/>
              </a:ext>
            </a:extLst>
          </p:cNvPr>
          <p:cNvCxnSpPr>
            <a:cxnSpLocks/>
          </p:cNvCxnSpPr>
          <p:nvPr/>
        </p:nvCxnSpPr>
        <p:spPr>
          <a:xfrm>
            <a:off x="6667647" y="3355978"/>
            <a:ext cx="990453" cy="580595"/>
          </a:xfrm>
          <a:prstGeom prst="bentConnector3">
            <a:avLst>
              <a:gd name="adj1" fmla="val 102700"/>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1" name="Connector: Elbow 80">
            <a:extLst>
              <a:ext uri="{FF2B5EF4-FFF2-40B4-BE49-F238E27FC236}">
                <a16:creationId xmlns:a16="http://schemas.microsoft.com/office/drawing/2014/main" id="{4E87C82D-0547-4AB5-BD25-59C735BAF9D5}"/>
              </a:ext>
            </a:extLst>
          </p:cNvPr>
          <p:cNvCxnSpPr>
            <a:cxnSpLocks/>
          </p:cNvCxnSpPr>
          <p:nvPr/>
        </p:nvCxnSpPr>
        <p:spPr>
          <a:xfrm>
            <a:off x="6388554" y="3225825"/>
            <a:ext cx="1378766" cy="710748"/>
          </a:xfrm>
          <a:prstGeom prst="bentConnector3">
            <a:avLst>
              <a:gd name="adj1" fmla="val 100477"/>
            </a:avLst>
          </a:prstGeom>
          <a:ln w="508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9" name="Connector: Elbow 38">
            <a:extLst>
              <a:ext uri="{FF2B5EF4-FFF2-40B4-BE49-F238E27FC236}">
                <a16:creationId xmlns:a16="http://schemas.microsoft.com/office/drawing/2014/main" id="{F6044755-4710-4010-BEA2-9E1147CE1F07}"/>
              </a:ext>
            </a:extLst>
          </p:cNvPr>
          <p:cNvCxnSpPr>
            <a:cxnSpLocks/>
          </p:cNvCxnSpPr>
          <p:nvPr/>
        </p:nvCxnSpPr>
        <p:spPr>
          <a:xfrm flipV="1">
            <a:off x="2208379" y="3439254"/>
            <a:ext cx="4350048" cy="506097"/>
          </a:xfrm>
          <a:prstGeom prst="bentConnector3">
            <a:avLst>
              <a:gd name="adj1" fmla="val 485"/>
            </a:avLst>
          </a:prstGeom>
          <a:ln w="508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2" name="Connector: Elbow 41">
            <a:extLst>
              <a:ext uri="{FF2B5EF4-FFF2-40B4-BE49-F238E27FC236}">
                <a16:creationId xmlns:a16="http://schemas.microsoft.com/office/drawing/2014/main" id="{AD67630A-D565-4852-A10D-E42B8C9A2006}"/>
              </a:ext>
            </a:extLst>
          </p:cNvPr>
          <p:cNvCxnSpPr>
            <a:cxnSpLocks/>
          </p:cNvCxnSpPr>
          <p:nvPr/>
        </p:nvCxnSpPr>
        <p:spPr>
          <a:xfrm>
            <a:off x="6558427" y="3438395"/>
            <a:ext cx="970847" cy="494002"/>
          </a:xfrm>
          <a:prstGeom prst="bentConnector3">
            <a:avLst>
              <a:gd name="adj1" fmla="val 104419"/>
            </a:avLst>
          </a:prstGeom>
          <a:ln w="508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5" name="Connector: Elbow 44">
            <a:extLst>
              <a:ext uri="{FF2B5EF4-FFF2-40B4-BE49-F238E27FC236}">
                <a16:creationId xmlns:a16="http://schemas.microsoft.com/office/drawing/2014/main" id="{10A95E4F-711E-401B-A758-B2D0AB965776}"/>
              </a:ext>
            </a:extLst>
          </p:cNvPr>
          <p:cNvCxnSpPr>
            <a:cxnSpLocks/>
          </p:cNvCxnSpPr>
          <p:nvPr/>
        </p:nvCxnSpPr>
        <p:spPr>
          <a:xfrm flipV="1">
            <a:off x="2099159" y="3533460"/>
            <a:ext cx="4350048" cy="423681"/>
          </a:xfrm>
          <a:prstGeom prst="bentConnector3">
            <a:avLst>
              <a:gd name="adj1" fmla="val 392"/>
            </a:avLst>
          </a:prstGeom>
          <a:ln w="508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Connector: Elbow 45">
            <a:extLst>
              <a:ext uri="{FF2B5EF4-FFF2-40B4-BE49-F238E27FC236}">
                <a16:creationId xmlns:a16="http://schemas.microsoft.com/office/drawing/2014/main" id="{C78D831E-8A46-41B1-A651-718D2CA03748}"/>
              </a:ext>
            </a:extLst>
          </p:cNvPr>
          <p:cNvCxnSpPr>
            <a:cxnSpLocks/>
          </p:cNvCxnSpPr>
          <p:nvPr/>
        </p:nvCxnSpPr>
        <p:spPr>
          <a:xfrm>
            <a:off x="6422329" y="3534134"/>
            <a:ext cx="1064490" cy="398263"/>
          </a:xfrm>
          <a:prstGeom prst="bentConnector3">
            <a:avLst>
              <a:gd name="adj1" fmla="val 96959"/>
            </a:avLst>
          </a:prstGeom>
          <a:ln w="508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9D514CFD-9FD3-49D7-B6F3-3E2BF7286E9D}"/>
              </a:ext>
            </a:extLst>
          </p:cNvPr>
          <p:cNvSpPr/>
          <p:nvPr/>
        </p:nvSpPr>
        <p:spPr>
          <a:xfrm>
            <a:off x="9532620" y="4061460"/>
            <a:ext cx="342900" cy="434340"/>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11772557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AC64F75-2325-4E99-93AC-6632EEC15D1A}"/>
              </a:ext>
            </a:extLst>
          </p:cNvPr>
          <p:cNvPicPr>
            <a:picLocks noChangeAspect="1"/>
          </p:cNvPicPr>
          <p:nvPr/>
        </p:nvPicPr>
        <p:blipFill>
          <a:blip r:embed="rId2"/>
          <a:stretch>
            <a:fillRect/>
          </a:stretch>
        </p:blipFill>
        <p:spPr>
          <a:xfrm>
            <a:off x="629920" y="806824"/>
            <a:ext cx="5286847" cy="5901299"/>
          </a:xfrm>
          <a:prstGeom prst="rect">
            <a:avLst/>
          </a:prstGeom>
        </p:spPr>
      </p:pic>
      <p:sp>
        <p:nvSpPr>
          <p:cNvPr id="6" name="Rectangle 5">
            <a:extLst>
              <a:ext uri="{FF2B5EF4-FFF2-40B4-BE49-F238E27FC236}">
                <a16:creationId xmlns:a16="http://schemas.microsoft.com/office/drawing/2014/main" id="{238716CE-D516-423E-A5E5-6E9254073374}"/>
              </a:ext>
            </a:extLst>
          </p:cNvPr>
          <p:cNvSpPr/>
          <p:nvPr/>
        </p:nvSpPr>
        <p:spPr>
          <a:xfrm>
            <a:off x="6004560" y="1026775"/>
            <a:ext cx="6096000" cy="1477328"/>
          </a:xfrm>
          <a:prstGeom prst="rect">
            <a:avLst/>
          </a:prstGeom>
        </p:spPr>
        <p:txBody>
          <a:bodyPr>
            <a:spAutoFit/>
          </a:bodyPr>
          <a:lstStyle/>
          <a:p>
            <a:r>
              <a:rPr lang="en-US" dirty="0"/>
              <a:t>The average voltage depends on the duty cycle, or the amount of time the signal is ON versus the amount of time the signal is OFF in a single period of time.</a:t>
            </a:r>
          </a:p>
          <a:p>
            <a:endParaRPr lang="en-US" dirty="0"/>
          </a:p>
          <a:p>
            <a:r>
              <a:rPr lang="en-US" dirty="0"/>
              <a:t>This works with most Arduino PWM motor driver scripts</a:t>
            </a:r>
          </a:p>
        </p:txBody>
      </p:sp>
      <p:sp>
        <p:nvSpPr>
          <p:cNvPr id="7" name="Subtitle 2">
            <a:extLst>
              <a:ext uri="{FF2B5EF4-FFF2-40B4-BE49-F238E27FC236}">
                <a16:creationId xmlns:a16="http://schemas.microsoft.com/office/drawing/2014/main" id="{60023FE4-864F-4C93-97FF-85E5664CD8FA}"/>
              </a:ext>
            </a:extLst>
          </p:cNvPr>
          <p:cNvSpPr txBox="1">
            <a:spLocks/>
          </p:cNvSpPr>
          <p:nvPr/>
        </p:nvSpPr>
        <p:spPr>
          <a:xfrm>
            <a:off x="80921" y="48218"/>
            <a:ext cx="4209211" cy="4891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dirty="0">
                <a:solidFill>
                  <a:srgbClr val="0070C0"/>
                </a:solidFill>
              </a:rPr>
              <a:t>ADC Companion </a:t>
            </a:r>
          </a:p>
        </p:txBody>
      </p:sp>
    </p:spTree>
    <p:extLst>
      <p:ext uri="{BB962C8B-B14F-4D97-AF65-F5344CB8AC3E}">
        <p14:creationId xmlns:p14="http://schemas.microsoft.com/office/powerpoint/2010/main" val="42237933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BCA0628-9183-45C4-A44F-24513CD65311}"/>
              </a:ext>
            </a:extLst>
          </p:cNvPr>
          <p:cNvSpPr txBox="1">
            <a:spLocks/>
          </p:cNvSpPr>
          <p:nvPr/>
        </p:nvSpPr>
        <p:spPr>
          <a:xfrm>
            <a:off x="52071" y="67966"/>
            <a:ext cx="4209211" cy="4891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dirty="0">
                <a:solidFill>
                  <a:srgbClr val="0070C0"/>
                </a:solidFill>
              </a:rPr>
              <a:t>SBUS/PWM  Companion </a:t>
            </a:r>
          </a:p>
        </p:txBody>
      </p:sp>
      <p:sp>
        <p:nvSpPr>
          <p:cNvPr id="49" name="TextBox 48">
            <a:extLst>
              <a:ext uri="{FF2B5EF4-FFF2-40B4-BE49-F238E27FC236}">
                <a16:creationId xmlns:a16="http://schemas.microsoft.com/office/drawing/2014/main" id="{3935F122-B6A3-4AE6-AB17-6D22C5313CFA}"/>
              </a:ext>
            </a:extLst>
          </p:cNvPr>
          <p:cNvSpPr txBox="1"/>
          <p:nvPr/>
        </p:nvSpPr>
        <p:spPr>
          <a:xfrm>
            <a:off x="229457" y="647655"/>
            <a:ext cx="7339345" cy="2462213"/>
          </a:xfrm>
          <a:prstGeom prst="rect">
            <a:avLst/>
          </a:prstGeom>
          <a:noFill/>
        </p:spPr>
        <p:txBody>
          <a:bodyPr wrap="square" rtlCol="0">
            <a:spAutoFit/>
          </a:bodyPr>
          <a:lstStyle/>
          <a:p>
            <a:r>
              <a:rPr lang="en-PH" sz="1400" dirty="0"/>
              <a:t>In the world of Robotics /RC /Drones</a:t>
            </a:r>
          </a:p>
          <a:p>
            <a:r>
              <a:rPr lang="en-PH" sz="1400" dirty="0"/>
              <a:t>There is always a standard of PWM called the RC PWM its set at 50hz</a:t>
            </a:r>
          </a:p>
          <a:p>
            <a:r>
              <a:rPr lang="en-PH" sz="1400" dirty="0"/>
              <a:t>And range from 1000us to 2000us</a:t>
            </a:r>
          </a:p>
          <a:p>
            <a:r>
              <a:rPr lang="en-PH" sz="1400" dirty="0"/>
              <a:t>Of pulse this controls the value of the servos</a:t>
            </a:r>
          </a:p>
          <a:p>
            <a:endParaRPr lang="en-PH" sz="1400" dirty="0"/>
          </a:p>
          <a:p>
            <a:r>
              <a:rPr lang="en-PH" sz="1400" dirty="0"/>
              <a:t>This is said to be useful as interface when you need to have a semi digital range you want to instruct vehicle to do</a:t>
            </a:r>
          </a:p>
          <a:p>
            <a:pPr marL="285750" indent="-285750">
              <a:buFont typeface="Arial" panose="020B0604020202020204" pitchFamily="34" charset="0"/>
              <a:buChar char="•"/>
            </a:pPr>
            <a:r>
              <a:rPr lang="en-US" sz="1400" dirty="0"/>
              <a:t>Analog pins </a:t>
            </a:r>
            <a:r>
              <a:rPr lang="en-US" sz="1400" dirty="0">
                <a:solidFill>
                  <a:schemeClr val="accent2">
                    <a:lumMod val="75000"/>
                  </a:schemeClr>
                </a:solidFill>
              </a:rPr>
              <a:t>A10 ,A11 ,A12,A13 , A14 </a:t>
            </a:r>
            <a:r>
              <a:rPr lang="en-US" sz="1400" dirty="0"/>
              <a:t>are free for Sensor inputs</a:t>
            </a:r>
          </a:p>
          <a:p>
            <a:pPr marL="285750" indent="-285750">
              <a:buFont typeface="Arial" panose="020B0604020202020204" pitchFamily="34" charset="0"/>
              <a:buChar char="•"/>
            </a:pPr>
            <a:r>
              <a:rPr lang="en-US" sz="1400" dirty="0">
                <a:solidFill>
                  <a:srgbClr val="00B050"/>
                </a:solidFill>
              </a:rPr>
              <a:t>DIY prototyping </a:t>
            </a:r>
            <a:r>
              <a:rPr lang="en-US" sz="1400" dirty="0"/>
              <a:t>segment are also free for other Digital pins directly below it </a:t>
            </a:r>
          </a:p>
          <a:p>
            <a:pPr marL="285750" indent="-285750">
              <a:buFont typeface="Arial" panose="020B0604020202020204" pitchFamily="34" charset="0"/>
              <a:buChar char="•"/>
            </a:pPr>
            <a:r>
              <a:rPr lang="en-US" sz="1400" dirty="0"/>
              <a:t>Motor PWM pins are also connected to the Analog pin </a:t>
            </a:r>
            <a:r>
              <a:rPr lang="en-US" sz="1400" dirty="0">
                <a:solidFill>
                  <a:schemeClr val="accent2">
                    <a:lumMod val="75000"/>
                  </a:schemeClr>
                </a:solidFill>
              </a:rPr>
              <a:t>S1-A0 S2-A1 S3-A2 S4-A3 </a:t>
            </a:r>
            <a:r>
              <a:rPr lang="en-US" sz="1400" dirty="0"/>
              <a:t>as feedback loop to read </a:t>
            </a:r>
            <a:r>
              <a:rPr lang="en-US" sz="1400" dirty="0" err="1"/>
              <a:t>pwm</a:t>
            </a:r>
            <a:r>
              <a:rPr lang="en-US" sz="1400" dirty="0"/>
              <a:t> data off the motor</a:t>
            </a:r>
            <a:endParaRPr lang="en-PH" sz="1400" dirty="0"/>
          </a:p>
        </p:txBody>
      </p:sp>
      <p:sp>
        <p:nvSpPr>
          <p:cNvPr id="80" name="Subtitle 2">
            <a:extLst>
              <a:ext uri="{FF2B5EF4-FFF2-40B4-BE49-F238E27FC236}">
                <a16:creationId xmlns:a16="http://schemas.microsoft.com/office/drawing/2014/main" id="{D42606BA-CC4F-4C64-A662-AE6327BEA503}"/>
              </a:ext>
            </a:extLst>
          </p:cNvPr>
          <p:cNvSpPr txBox="1">
            <a:spLocks/>
          </p:cNvSpPr>
          <p:nvPr/>
        </p:nvSpPr>
        <p:spPr>
          <a:xfrm>
            <a:off x="9575837" y="1971724"/>
            <a:ext cx="2541428" cy="15500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400" dirty="0"/>
              <a:t>This Setup requires an SBUS/PPM/PWM converter</a:t>
            </a:r>
          </a:p>
          <a:p>
            <a:r>
              <a:rPr lang="en-PH" sz="1400" dirty="0"/>
              <a:t>Arduino D12 Ch7 (ADC V) </a:t>
            </a:r>
          </a:p>
          <a:p>
            <a:r>
              <a:rPr lang="en-PH" sz="1400" dirty="0"/>
              <a:t>Arduino D13 Ch8</a:t>
            </a:r>
          </a:p>
          <a:p>
            <a:r>
              <a:rPr lang="en-PH" sz="1400" dirty="0">
                <a:solidFill>
                  <a:schemeClr val="accent2">
                    <a:lumMod val="75000"/>
                  </a:schemeClr>
                </a:solidFill>
              </a:rPr>
              <a:t>RC Inv must be connected </a:t>
            </a:r>
          </a:p>
        </p:txBody>
      </p:sp>
      <p:pic>
        <p:nvPicPr>
          <p:cNvPr id="18" name="Picture 17">
            <a:extLst>
              <a:ext uri="{FF2B5EF4-FFF2-40B4-BE49-F238E27FC236}">
                <a16:creationId xmlns:a16="http://schemas.microsoft.com/office/drawing/2014/main" id="{5B24E8F4-23C5-4C9A-A941-00A960700921}"/>
              </a:ext>
            </a:extLst>
          </p:cNvPr>
          <p:cNvPicPr>
            <a:picLocks noChangeAspect="1"/>
          </p:cNvPicPr>
          <p:nvPr/>
        </p:nvPicPr>
        <p:blipFill>
          <a:blip r:embed="rId2"/>
          <a:stretch>
            <a:fillRect/>
          </a:stretch>
        </p:blipFill>
        <p:spPr>
          <a:xfrm rot="5400000">
            <a:off x="8039280" y="2050922"/>
            <a:ext cx="1071161" cy="1768971"/>
          </a:xfrm>
          <a:prstGeom prst="rect">
            <a:avLst/>
          </a:prstGeom>
        </p:spPr>
      </p:pic>
      <p:pic>
        <p:nvPicPr>
          <p:cNvPr id="20" name="Picture 19" descr="A picture containing text, electronics, circuit&#10;&#10;Description automatically generated">
            <a:extLst>
              <a:ext uri="{FF2B5EF4-FFF2-40B4-BE49-F238E27FC236}">
                <a16:creationId xmlns:a16="http://schemas.microsoft.com/office/drawing/2014/main" id="{AB94FD15-8A69-4BB0-A301-873ACCB9A5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771" y="3374959"/>
            <a:ext cx="4664685" cy="3109790"/>
          </a:xfrm>
          <a:prstGeom prst="rect">
            <a:avLst/>
          </a:prstGeom>
        </p:spPr>
      </p:pic>
      <p:pic>
        <p:nvPicPr>
          <p:cNvPr id="21" name="Picture 20">
            <a:extLst>
              <a:ext uri="{FF2B5EF4-FFF2-40B4-BE49-F238E27FC236}">
                <a16:creationId xmlns:a16="http://schemas.microsoft.com/office/drawing/2014/main" id="{0B943FDB-80B8-4EAE-943D-AE45A03B78C0}"/>
              </a:ext>
            </a:extLst>
          </p:cNvPr>
          <p:cNvPicPr>
            <a:picLocks noChangeAspect="1"/>
          </p:cNvPicPr>
          <p:nvPr/>
        </p:nvPicPr>
        <p:blipFill>
          <a:blip r:embed="rId4"/>
          <a:stretch>
            <a:fillRect/>
          </a:stretch>
        </p:blipFill>
        <p:spPr>
          <a:xfrm>
            <a:off x="5835786" y="3737839"/>
            <a:ext cx="5478151" cy="2577642"/>
          </a:xfrm>
          <a:prstGeom prst="rect">
            <a:avLst/>
          </a:prstGeom>
        </p:spPr>
      </p:pic>
      <p:sp>
        <p:nvSpPr>
          <p:cNvPr id="22" name="Rectangle 21">
            <a:extLst>
              <a:ext uri="{FF2B5EF4-FFF2-40B4-BE49-F238E27FC236}">
                <a16:creationId xmlns:a16="http://schemas.microsoft.com/office/drawing/2014/main" id="{35DD831D-001D-4750-8959-238AB0018ECB}"/>
              </a:ext>
            </a:extLst>
          </p:cNvPr>
          <p:cNvSpPr/>
          <p:nvPr/>
        </p:nvSpPr>
        <p:spPr>
          <a:xfrm>
            <a:off x="6895273" y="4162526"/>
            <a:ext cx="2227521" cy="783601"/>
          </a:xfrm>
          <a:prstGeom prst="rect">
            <a:avLst/>
          </a:prstGeom>
          <a:solidFill>
            <a:schemeClr val="tx1">
              <a:lumMod val="50000"/>
              <a:lumOff val="50000"/>
              <a:alpha val="84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3" name="Rectangle 22">
            <a:extLst>
              <a:ext uri="{FF2B5EF4-FFF2-40B4-BE49-F238E27FC236}">
                <a16:creationId xmlns:a16="http://schemas.microsoft.com/office/drawing/2014/main" id="{20F42BCF-50CA-49CE-B642-F2CC33FAA281}"/>
              </a:ext>
            </a:extLst>
          </p:cNvPr>
          <p:cNvSpPr/>
          <p:nvPr/>
        </p:nvSpPr>
        <p:spPr>
          <a:xfrm>
            <a:off x="6667646" y="4618075"/>
            <a:ext cx="45719" cy="139451"/>
          </a:xfrm>
          <a:prstGeom prst="rect">
            <a:avLst/>
          </a:prstGeom>
          <a:solidFill>
            <a:srgbClr val="FFC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Rectangle 23">
            <a:extLst>
              <a:ext uri="{FF2B5EF4-FFF2-40B4-BE49-F238E27FC236}">
                <a16:creationId xmlns:a16="http://schemas.microsoft.com/office/drawing/2014/main" id="{694CAFCB-8D31-424D-A0A0-420FF83066A2}"/>
              </a:ext>
            </a:extLst>
          </p:cNvPr>
          <p:cNvSpPr/>
          <p:nvPr/>
        </p:nvSpPr>
        <p:spPr>
          <a:xfrm>
            <a:off x="6667647" y="4259271"/>
            <a:ext cx="45719" cy="139451"/>
          </a:xfrm>
          <a:prstGeom prst="rect">
            <a:avLst/>
          </a:prstGeom>
          <a:solidFill>
            <a:srgbClr val="FFFF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cxnSp>
        <p:nvCxnSpPr>
          <p:cNvPr id="25" name="Connector: Elbow 24">
            <a:extLst>
              <a:ext uri="{FF2B5EF4-FFF2-40B4-BE49-F238E27FC236}">
                <a16:creationId xmlns:a16="http://schemas.microsoft.com/office/drawing/2014/main" id="{520D5A3D-AF40-41C3-8A3C-E13BC5C3147F}"/>
              </a:ext>
            </a:extLst>
          </p:cNvPr>
          <p:cNvCxnSpPr>
            <a:cxnSpLocks/>
          </p:cNvCxnSpPr>
          <p:nvPr/>
        </p:nvCxnSpPr>
        <p:spPr>
          <a:xfrm rot="10800000">
            <a:off x="2491741" y="6005465"/>
            <a:ext cx="3162141" cy="577445"/>
          </a:xfrm>
          <a:prstGeom prst="bentConnector3">
            <a:avLst>
              <a:gd name="adj1" fmla="val 10181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2C9389BE-F774-49E9-853B-360A73907BD0}"/>
              </a:ext>
            </a:extLst>
          </p:cNvPr>
          <p:cNvCxnSpPr>
            <a:cxnSpLocks/>
          </p:cNvCxnSpPr>
          <p:nvPr/>
        </p:nvCxnSpPr>
        <p:spPr>
          <a:xfrm flipV="1">
            <a:off x="5653880" y="6019623"/>
            <a:ext cx="2580575" cy="563287"/>
          </a:xfrm>
          <a:prstGeom prst="bentConnector3">
            <a:avLst>
              <a:gd name="adj1" fmla="val 99371"/>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CE0EA067-EC0A-4042-A929-0CD851C81A40}"/>
              </a:ext>
            </a:extLst>
          </p:cNvPr>
          <p:cNvCxnSpPr>
            <a:cxnSpLocks/>
          </p:cNvCxnSpPr>
          <p:nvPr/>
        </p:nvCxnSpPr>
        <p:spPr>
          <a:xfrm rot="10800000">
            <a:off x="2636522" y="6005464"/>
            <a:ext cx="3279488" cy="701014"/>
          </a:xfrm>
          <a:prstGeom prst="bentConnector3">
            <a:avLst>
              <a:gd name="adj1" fmla="val 99724"/>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Connector: Elbow 27">
            <a:extLst>
              <a:ext uri="{FF2B5EF4-FFF2-40B4-BE49-F238E27FC236}">
                <a16:creationId xmlns:a16="http://schemas.microsoft.com/office/drawing/2014/main" id="{7B9F56A0-B3AD-471A-895E-4E758F732685}"/>
              </a:ext>
            </a:extLst>
          </p:cNvPr>
          <p:cNvCxnSpPr>
            <a:cxnSpLocks/>
          </p:cNvCxnSpPr>
          <p:nvPr/>
        </p:nvCxnSpPr>
        <p:spPr>
          <a:xfrm flipV="1">
            <a:off x="5916010" y="6019624"/>
            <a:ext cx="2500351" cy="686855"/>
          </a:xfrm>
          <a:prstGeom prst="bentConnector3">
            <a:avLst>
              <a:gd name="adj1" fmla="val 100590"/>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184DE7EB-8144-4F2A-BD9F-691EB89C9BCA}"/>
              </a:ext>
            </a:extLst>
          </p:cNvPr>
          <p:cNvCxnSpPr>
            <a:cxnSpLocks/>
          </p:cNvCxnSpPr>
          <p:nvPr/>
        </p:nvCxnSpPr>
        <p:spPr>
          <a:xfrm rot="5400000" flipH="1" flipV="1">
            <a:off x="7493381" y="3622238"/>
            <a:ext cx="811022" cy="88392"/>
          </a:xfrm>
          <a:prstGeom prst="bentConnector3">
            <a:avLst>
              <a:gd name="adj1" fmla="val 102615"/>
            </a:avLst>
          </a:prstGeom>
          <a:ln w="508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9A30CCDE-DF6E-4364-B2F8-554BBDDDDB54}"/>
              </a:ext>
            </a:extLst>
          </p:cNvPr>
          <p:cNvCxnSpPr>
            <a:cxnSpLocks/>
          </p:cNvCxnSpPr>
          <p:nvPr/>
        </p:nvCxnSpPr>
        <p:spPr>
          <a:xfrm rot="16200000" flipH="1">
            <a:off x="8431543" y="3948442"/>
            <a:ext cx="1906499" cy="249936"/>
          </a:xfrm>
          <a:prstGeom prst="bentConnector3">
            <a:avLst>
              <a:gd name="adj1" fmla="val -201"/>
            </a:avLst>
          </a:prstGeom>
          <a:ln w="508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3" name="Connector: Elbow 32">
            <a:extLst>
              <a:ext uri="{FF2B5EF4-FFF2-40B4-BE49-F238E27FC236}">
                <a16:creationId xmlns:a16="http://schemas.microsoft.com/office/drawing/2014/main" id="{67073768-CB9B-4469-A651-48B2D09906F6}"/>
              </a:ext>
            </a:extLst>
          </p:cNvPr>
          <p:cNvCxnSpPr>
            <a:cxnSpLocks/>
          </p:cNvCxnSpPr>
          <p:nvPr/>
        </p:nvCxnSpPr>
        <p:spPr>
          <a:xfrm rot="5400000" flipH="1" flipV="1">
            <a:off x="7510970" y="3639827"/>
            <a:ext cx="687452" cy="176784"/>
          </a:xfrm>
          <a:prstGeom prst="bentConnector3">
            <a:avLst>
              <a:gd name="adj1" fmla="val 102318"/>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F1E729E4-9260-4ABA-AD11-F60B34F7FCE1}"/>
              </a:ext>
            </a:extLst>
          </p:cNvPr>
          <p:cNvSpPr/>
          <p:nvPr/>
        </p:nvSpPr>
        <p:spPr>
          <a:xfrm>
            <a:off x="9692640" y="5646420"/>
            <a:ext cx="502920" cy="434340"/>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7" name="Rectangle 36">
            <a:extLst>
              <a:ext uri="{FF2B5EF4-FFF2-40B4-BE49-F238E27FC236}">
                <a16:creationId xmlns:a16="http://schemas.microsoft.com/office/drawing/2014/main" id="{B6672762-E579-4F2E-9A35-1A0BF899DCAC}"/>
              </a:ext>
            </a:extLst>
          </p:cNvPr>
          <p:cNvSpPr/>
          <p:nvPr/>
        </p:nvSpPr>
        <p:spPr>
          <a:xfrm>
            <a:off x="10302240" y="4540356"/>
            <a:ext cx="173410" cy="946044"/>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cxnSp>
        <p:nvCxnSpPr>
          <p:cNvPr id="63" name="Straight Arrow Connector 62">
            <a:extLst>
              <a:ext uri="{FF2B5EF4-FFF2-40B4-BE49-F238E27FC236}">
                <a16:creationId xmlns:a16="http://schemas.microsoft.com/office/drawing/2014/main" id="{51EB0246-7466-45EC-A257-A3F59C73D6A7}"/>
              </a:ext>
            </a:extLst>
          </p:cNvPr>
          <p:cNvCxnSpPr>
            <a:cxnSpLocks/>
          </p:cNvCxnSpPr>
          <p:nvPr/>
        </p:nvCxnSpPr>
        <p:spPr>
          <a:xfrm flipH="1">
            <a:off x="9993241" y="3359822"/>
            <a:ext cx="676812" cy="1853424"/>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CF70A5D0-0477-4F63-BBB8-47D0C748FD8E}"/>
              </a:ext>
            </a:extLst>
          </p:cNvPr>
          <p:cNvSpPr/>
          <p:nvPr/>
        </p:nvSpPr>
        <p:spPr>
          <a:xfrm>
            <a:off x="9947522" y="5240824"/>
            <a:ext cx="45719" cy="139451"/>
          </a:xfrm>
          <a:prstGeom prst="rect">
            <a:avLst/>
          </a:prstGeom>
          <a:solidFill>
            <a:srgbClr val="FFFF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14874364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D28FBB68-313F-421C-8B39-B418BD0F7F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3920"/>
            <a:ext cx="6949765" cy="5090160"/>
          </a:xfrm>
          <a:prstGeom prst="rect">
            <a:avLst/>
          </a:prstGeom>
        </p:spPr>
      </p:pic>
      <p:sp>
        <p:nvSpPr>
          <p:cNvPr id="4" name="Rectangle 3">
            <a:extLst>
              <a:ext uri="{FF2B5EF4-FFF2-40B4-BE49-F238E27FC236}">
                <a16:creationId xmlns:a16="http://schemas.microsoft.com/office/drawing/2014/main" id="{E437BDED-B28A-4D51-891F-3F36B3314A6D}"/>
              </a:ext>
            </a:extLst>
          </p:cNvPr>
          <p:cNvSpPr/>
          <p:nvPr/>
        </p:nvSpPr>
        <p:spPr>
          <a:xfrm>
            <a:off x="6803551" y="1710355"/>
            <a:ext cx="4719665" cy="1200329"/>
          </a:xfrm>
          <a:prstGeom prst="rect">
            <a:avLst/>
          </a:prstGeom>
        </p:spPr>
        <p:txBody>
          <a:bodyPr wrap="square">
            <a:spAutoFit/>
          </a:bodyPr>
          <a:lstStyle/>
          <a:p>
            <a:r>
              <a:rPr lang="en-US" dirty="0"/>
              <a:t>As RC servo standard this can be taken as an advantage for multiple data points for inputs</a:t>
            </a:r>
          </a:p>
          <a:p>
            <a:endParaRPr lang="en-US" dirty="0"/>
          </a:p>
          <a:p>
            <a:r>
              <a:rPr lang="en-US" dirty="0"/>
              <a:t>This works on Most Arduino Servo Scripts</a:t>
            </a:r>
          </a:p>
        </p:txBody>
      </p:sp>
      <p:sp>
        <p:nvSpPr>
          <p:cNvPr id="5" name="Subtitle 2">
            <a:extLst>
              <a:ext uri="{FF2B5EF4-FFF2-40B4-BE49-F238E27FC236}">
                <a16:creationId xmlns:a16="http://schemas.microsoft.com/office/drawing/2014/main" id="{F3FEE894-CD33-412F-AC92-D1F2EA02D7E3}"/>
              </a:ext>
            </a:extLst>
          </p:cNvPr>
          <p:cNvSpPr txBox="1">
            <a:spLocks/>
          </p:cNvSpPr>
          <p:nvPr/>
        </p:nvSpPr>
        <p:spPr>
          <a:xfrm>
            <a:off x="52071" y="67966"/>
            <a:ext cx="4209211" cy="4891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dirty="0">
                <a:solidFill>
                  <a:srgbClr val="0070C0"/>
                </a:solidFill>
              </a:rPr>
              <a:t>SBUS/PWM  Companion </a:t>
            </a:r>
          </a:p>
        </p:txBody>
      </p:sp>
    </p:spTree>
    <p:extLst>
      <p:ext uri="{BB962C8B-B14F-4D97-AF65-F5344CB8AC3E}">
        <p14:creationId xmlns:p14="http://schemas.microsoft.com/office/powerpoint/2010/main" val="31163702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BCA0628-9183-45C4-A44F-24513CD65311}"/>
              </a:ext>
            </a:extLst>
          </p:cNvPr>
          <p:cNvSpPr txBox="1">
            <a:spLocks/>
          </p:cNvSpPr>
          <p:nvPr/>
        </p:nvSpPr>
        <p:spPr>
          <a:xfrm>
            <a:off x="52071" y="67966"/>
            <a:ext cx="4209211" cy="4891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dirty="0"/>
              <a:t>Serial Companion </a:t>
            </a:r>
          </a:p>
        </p:txBody>
      </p:sp>
      <p:sp>
        <p:nvSpPr>
          <p:cNvPr id="49" name="TextBox 48">
            <a:extLst>
              <a:ext uri="{FF2B5EF4-FFF2-40B4-BE49-F238E27FC236}">
                <a16:creationId xmlns:a16="http://schemas.microsoft.com/office/drawing/2014/main" id="{3935F122-B6A3-4AE6-AB17-6D22C5313CFA}"/>
              </a:ext>
            </a:extLst>
          </p:cNvPr>
          <p:cNvSpPr txBox="1"/>
          <p:nvPr/>
        </p:nvSpPr>
        <p:spPr>
          <a:xfrm>
            <a:off x="52070" y="579383"/>
            <a:ext cx="10752053" cy="1754326"/>
          </a:xfrm>
          <a:prstGeom prst="rect">
            <a:avLst/>
          </a:prstGeom>
          <a:noFill/>
        </p:spPr>
        <p:txBody>
          <a:bodyPr wrap="square" rtlCol="0">
            <a:spAutoFit/>
          </a:bodyPr>
          <a:lstStyle/>
          <a:p>
            <a:r>
              <a:rPr lang="en-PH" dirty="0"/>
              <a:t>This is mostly done with Companion computer boards like Raspberry pi , Jetson Nano for higher levels of processing and applicable for larger vehicle platforms that can carry an extra onboard weight</a:t>
            </a:r>
          </a:p>
          <a:p>
            <a:r>
              <a:rPr lang="en-PH" dirty="0"/>
              <a:t>Raspberry Pi UART is </a:t>
            </a:r>
            <a:r>
              <a:rPr lang="en-PH" dirty="0">
                <a:solidFill>
                  <a:srgbClr val="FFC000"/>
                </a:solidFill>
              </a:rPr>
              <a:t>P8 TX(GPIO15) </a:t>
            </a:r>
            <a:r>
              <a:rPr lang="en-PH" dirty="0">
                <a:solidFill>
                  <a:schemeClr val="accent2">
                    <a:lumMod val="75000"/>
                  </a:schemeClr>
                </a:solidFill>
              </a:rPr>
              <a:t>P10 RX(GPIO16)</a:t>
            </a:r>
          </a:p>
          <a:p>
            <a:endParaRPr lang="en-PH" dirty="0">
              <a:solidFill>
                <a:srgbClr val="FFFF00"/>
              </a:solidFill>
            </a:endParaRPr>
          </a:p>
          <a:p>
            <a:r>
              <a:rPr lang="en-PH" dirty="0">
                <a:solidFill>
                  <a:schemeClr val="accent2">
                    <a:lumMod val="75000"/>
                  </a:schemeClr>
                </a:solidFill>
              </a:rPr>
              <a:t>Soft serial must be activated as Serial to utilize the UART pins on the </a:t>
            </a:r>
            <a:r>
              <a:rPr lang="en-PH" dirty="0" err="1">
                <a:solidFill>
                  <a:schemeClr val="accent2">
                    <a:lumMod val="75000"/>
                  </a:schemeClr>
                </a:solidFill>
              </a:rPr>
              <a:t>Synerduino</a:t>
            </a:r>
            <a:endParaRPr lang="en-PH" dirty="0">
              <a:solidFill>
                <a:schemeClr val="accent2">
                  <a:lumMod val="75000"/>
                </a:schemeClr>
              </a:solidFill>
            </a:endParaRPr>
          </a:p>
          <a:p>
            <a:endParaRPr lang="en-PH" dirty="0">
              <a:solidFill>
                <a:schemeClr val="accent2">
                  <a:lumMod val="75000"/>
                </a:schemeClr>
              </a:solidFill>
            </a:endParaRPr>
          </a:p>
        </p:txBody>
      </p:sp>
      <p:pic>
        <p:nvPicPr>
          <p:cNvPr id="6" name="Picture 5" descr="A picture containing text, electronics, circuit&#10;&#10;Description automatically generated">
            <a:extLst>
              <a:ext uri="{FF2B5EF4-FFF2-40B4-BE49-F238E27FC236}">
                <a16:creationId xmlns:a16="http://schemas.microsoft.com/office/drawing/2014/main" id="{04F60D35-8E86-4CE9-AF26-595608DEB8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717235" y="2690650"/>
            <a:ext cx="3890328" cy="2523832"/>
          </a:xfrm>
          <a:prstGeom prst="rect">
            <a:avLst/>
          </a:prstGeom>
        </p:spPr>
      </p:pic>
      <p:pic>
        <p:nvPicPr>
          <p:cNvPr id="20" name="Picture 19">
            <a:extLst>
              <a:ext uri="{FF2B5EF4-FFF2-40B4-BE49-F238E27FC236}">
                <a16:creationId xmlns:a16="http://schemas.microsoft.com/office/drawing/2014/main" id="{C01FDD2B-E417-43A4-A909-94FE2C89D3EA}"/>
              </a:ext>
            </a:extLst>
          </p:cNvPr>
          <p:cNvPicPr>
            <a:picLocks noChangeAspect="1"/>
          </p:cNvPicPr>
          <p:nvPr/>
        </p:nvPicPr>
        <p:blipFill>
          <a:blip r:embed="rId3"/>
          <a:stretch>
            <a:fillRect/>
          </a:stretch>
        </p:blipFill>
        <p:spPr>
          <a:xfrm>
            <a:off x="5853542" y="2589270"/>
            <a:ext cx="5478151" cy="2577642"/>
          </a:xfrm>
          <a:prstGeom prst="rect">
            <a:avLst/>
          </a:prstGeom>
        </p:spPr>
      </p:pic>
      <p:sp>
        <p:nvSpPr>
          <p:cNvPr id="21" name="Rectangle 20">
            <a:extLst>
              <a:ext uri="{FF2B5EF4-FFF2-40B4-BE49-F238E27FC236}">
                <a16:creationId xmlns:a16="http://schemas.microsoft.com/office/drawing/2014/main" id="{80EF1613-12B6-4891-BDE9-61183481C976}"/>
              </a:ext>
            </a:extLst>
          </p:cNvPr>
          <p:cNvSpPr/>
          <p:nvPr/>
        </p:nvSpPr>
        <p:spPr>
          <a:xfrm>
            <a:off x="6913029" y="3013957"/>
            <a:ext cx="2227521" cy="783601"/>
          </a:xfrm>
          <a:prstGeom prst="rect">
            <a:avLst/>
          </a:prstGeom>
          <a:solidFill>
            <a:schemeClr val="tx1">
              <a:lumMod val="50000"/>
              <a:lumOff val="50000"/>
              <a:alpha val="84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2" name="Rectangle 21">
            <a:extLst>
              <a:ext uri="{FF2B5EF4-FFF2-40B4-BE49-F238E27FC236}">
                <a16:creationId xmlns:a16="http://schemas.microsoft.com/office/drawing/2014/main" id="{3EB256DE-F058-4AF4-BC69-FEBB193A5C8F}"/>
              </a:ext>
            </a:extLst>
          </p:cNvPr>
          <p:cNvSpPr/>
          <p:nvPr/>
        </p:nvSpPr>
        <p:spPr>
          <a:xfrm>
            <a:off x="6685402" y="3469506"/>
            <a:ext cx="45719" cy="139451"/>
          </a:xfrm>
          <a:prstGeom prst="rect">
            <a:avLst/>
          </a:prstGeom>
          <a:solidFill>
            <a:srgbClr val="FFC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3" name="Rectangle 22">
            <a:extLst>
              <a:ext uri="{FF2B5EF4-FFF2-40B4-BE49-F238E27FC236}">
                <a16:creationId xmlns:a16="http://schemas.microsoft.com/office/drawing/2014/main" id="{B6C4C050-734E-4E9D-91C2-C8D9BEE31B19}"/>
              </a:ext>
            </a:extLst>
          </p:cNvPr>
          <p:cNvSpPr/>
          <p:nvPr/>
        </p:nvSpPr>
        <p:spPr>
          <a:xfrm>
            <a:off x="6685403" y="3110702"/>
            <a:ext cx="45719" cy="139451"/>
          </a:xfrm>
          <a:prstGeom prst="rect">
            <a:avLst/>
          </a:prstGeom>
          <a:solidFill>
            <a:srgbClr val="FFFF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cxnSp>
        <p:nvCxnSpPr>
          <p:cNvPr id="24" name="Connector: Elbow 23">
            <a:extLst>
              <a:ext uri="{FF2B5EF4-FFF2-40B4-BE49-F238E27FC236}">
                <a16:creationId xmlns:a16="http://schemas.microsoft.com/office/drawing/2014/main" id="{0A9943BA-57BF-4926-861F-1AA3691F8F90}"/>
              </a:ext>
            </a:extLst>
          </p:cNvPr>
          <p:cNvCxnSpPr>
            <a:cxnSpLocks/>
          </p:cNvCxnSpPr>
          <p:nvPr/>
        </p:nvCxnSpPr>
        <p:spPr>
          <a:xfrm flipV="1">
            <a:off x="5671636" y="4871054"/>
            <a:ext cx="2580575" cy="563287"/>
          </a:xfrm>
          <a:prstGeom prst="bentConnector3">
            <a:avLst>
              <a:gd name="adj1" fmla="val 99371"/>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nector: Elbow 24">
            <a:extLst>
              <a:ext uri="{FF2B5EF4-FFF2-40B4-BE49-F238E27FC236}">
                <a16:creationId xmlns:a16="http://schemas.microsoft.com/office/drawing/2014/main" id="{8E467987-FAC8-40E5-9532-245533843F65}"/>
              </a:ext>
            </a:extLst>
          </p:cNvPr>
          <p:cNvCxnSpPr>
            <a:cxnSpLocks/>
          </p:cNvCxnSpPr>
          <p:nvPr/>
        </p:nvCxnSpPr>
        <p:spPr>
          <a:xfrm flipV="1">
            <a:off x="5933766" y="4871055"/>
            <a:ext cx="2500351" cy="686855"/>
          </a:xfrm>
          <a:prstGeom prst="bentConnector3">
            <a:avLst>
              <a:gd name="adj1" fmla="val 100590"/>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Connector: Elbow 27">
            <a:extLst>
              <a:ext uri="{FF2B5EF4-FFF2-40B4-BE49-F238E27FC236}">
                <a16:creationId xmlns:a16="http://schemas.microsoft.com/office/drawing/2014/main" id="{9EE23CCD-733C-4B88-9B1D-A28A1E1AB1B2}"/>
              </a:ext>
            </a:extLst>
          </p:cNvPr>
          <p:cNvCxnSpPr>
            <a:cxnSpLocks/>
          </p:cNvCxnSpPr>
          <p:nvPr/>
        </p:nvCxnSpPr>
        <p:spPr>
          <a:xfrm>
            <a:off x="5189220" y="5166912"/>
            <a:ext cx="744546" cy="388819"/>
          </a:xfrm>
          <a:prstGeom prst="bentConnector3">
            <a:avLst>
              <a:gd name="adj1" fmla="val 2922"/>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Connector: Elbow 32">
            <a:extLst>
              <a:ext uri="{FF2B5EF4-FFF2-40B4-BE49-F238E27FC236}">
                <a16:creationId xmlns:a16="http://schemas.microsoft.com/office/drawing/2014/main" id="{1ED7219F-A4D2-4362-915D-A140E1B25F84}"/>
              </a:ext>
            </a:extLst>
          </p:cNvPr>
          <p:cNvCxnSpPr>
            <a:cxnSpLocks/>
          </p:cNvCxnSpPr>
          <p:nvPr/>
        </p:nvCxnSpPr>
        <p:spPr>
          <a:xfrm>
            <a:off x="4995527" y="5142363"/>
            <a:ext cx="692260" cy="291472"/>
          </a:xfrm>
          <a:prstGeom prst="bentConnector3">
            <a:avLst>
              <a:gd name="adj1" fmla="val 2668"/>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12B3D831-C752-4D2D-B816-95B59F92E466}"/>
              </a:ext>
            </a:extLst>
          </p:cNvPr>
          <p:cNvCxnSpPr>
            <a:cxnSpLocks/>
          </p:cNvCxnSpPr>
          <p:nvPr/>
        </p:nvCxnSpPr>
        <p:spPr>
          <a:xfrm flipV="1">
            <a:off x="4890771" y="2948940"/>
            <a:ext cx="4249779" cy="2762554"/>
          </a:xfrm>
          <a:prstGeom prst="bentConnector3">
            <a:avLst>
              <a:gd name="adj1" fmla="val 100384"/>
            </a:avLst>
          </a:prstGeom>
          <a:ln w="508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id="{89A51721-BAAD-4FF4-8771-F3B6BE34B259}"/>
              </a:ext>
            </a:extLst>
          </p:cNvPr>
          <p:cNvCxnSpPr>
            <a:cxnSpLocks/>
          </p:cNvCxnSpPr>
          <p:nvPr/>
        </p:nvCxnSpPr>
        <p:spPr>
          <a:xfrm rot="16200000" flipH="1">
            <a:off x="4609933" y="5423205"/>
            <a:ext cx="569131" cy="7450"/>
          </a:xfrm>
          <a:prstGeom prst="bentConnector3">
            <a:avLst>
              <a:gd name="adj1" fmla="val 50000"/>
            </a:avLst>
          </a:prstGeom>
          <a:ln w="508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3" name="Connector: Elbow 52">
            <a:extLst>
              <a:ext uri="{FF2B5EF4-FFF2-40B4-BE49-F238E27FC236}">
                <a16:creationId xmlns:a16="http://schemas.microsoft.com/office/drawing/2014/main" id="{FEEE5351-7B16-48BB-979D-D826AA72331A}"/>
              </a:ext>
            </a:extLst>
          </p:cNvPr>
          <p:cNvCxnSpPr>
            <a:cxnSpLocks/>
          </p:cNvCxnSpPr>
          <p:nvPr/>
        </p:nvCxnSpPr>
        <p:spPr>
          <a:xfrm flipV="1">
            <a:off x="4790440" y="2948940"/>
            <a:ext cx="4247478" cy="2877820"/>
          </a:xfrm>
          <a:prstGeom prst="bentConnector3">
            <a:avLst>
              <a:gd name="adj1" fmla="val 100352"/>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6" name="Connector: Elbow 55">
            <a:extLst>
              <a:ext uri="{FF2B5EF4-FFF2-40B4-BE49-F238E27FC236}">
                <a16:creationId xmlns:a16="http://schemas.microsoft.com/office/drawing/2014/main" id="{8D55E47D-200D-4A3D-BA2F-028E6FAA7498}"/>
              </a:ext>
            </a:extLst>
          </p:cNvPr>
          <p:cNvCxnSpPr>
            <a:cxnSpLocks/>
          </p:cNvCxnSpPr>
          <p:nvPr/>
        </p:nvCxnSpPr>
        <p:spPr>
          <a:xfrm rot="16200000" flipH="1">
            <a:off x="4428138" y="5484561"/>
            <a:ext cx="684399" cy="2"/>
          </a:xfrm>
          <a:prstGeom prst="bentConnector3">
            <a:avLst>
              <a:gd name="adj1" fmla="val 50000"/>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7456B5A8-E778-443B-90D5-33897BDFB749}"/>
              </a:ext>
            </a:extLst>
          </p:cNvPr>
          <p:cNvCxnSpPr>
            <a:cxnSpLocks/>
          </p:cNvCxnSpPr>
          <p:nvPr/>
        </p:nvCxnSpPr>
        <p:spPr>
          <a:xfrm flipH="1">
            <a:off x="9990734" y="1782291"/>
            <a:ext cx="240906" cy="1687215"/>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AB7B3EE1-E2A7-4FBC-ADF6-7ECA0AF786CA}"/>
              </a:ext>
            </a:extLst>
          </p:cNvPr>
          <p:cNvSpPr/>
          <p:nvPr/>
        </p:nvSpPr>
        <p:spPr>
          <a:xfrm>
            <a:off x="9961856" y="3469506"/>
            <a:ext cx="45719" cy="139451"/>
          </a:xfrm>
          <a:prstGeom prst="rect">
            <a:avLst/>
          </a:prstGeom>
          <a:solidFill>
            <a:srgbClr val="FFC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1" name="Rectangle 60">
            <a:extLst>
              <a:ext uri="{FF2B5EF4-FFF2-40B4-BE49-F238E27FC236}">
                <a16:creationId xmlns:a16="http://schemas.microsoft.com/office/drawing/2014/main" id="{C65812F7-CD92-4817-B615-0B8C6135ADAD}"/>
              </a:ext>
            </a:extLst>
          </p:cNvPr>
          <p:cNvSpPr/>
          <p:nvPr/>
        </p:nvSpPr>
        <p:spPr>
          <a:xfrm>
            <a:off x="9961856" y="3778831"/>
            <a:ext cx="45719" cy="139451"/>
          </a:xfrm>
          <a:prstGeom prst="rect">
            <a:avLst/>
          </a:prstGeom>
          <a:solidFill>
            <a:srgbClr val="FFC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3" name="TextBox 62">
            <a:extLst>
              <a:ext uri="{FF2B5EF4-FFF2-40B4-BE49-F238E27FC236}">
                <a16:creationId xmlns:a16="http://schemas.microsoft.com/office/drawing/2014/main" id="{7EFDF67F-5903-491D-9ED0-53B370CEE02F}"/>
              </a:ext>
            </a:extLst>
          </p:cNvPr>
          <p:cNvSpPr txBox="1"/>
          <p:nvPr/>
        </p:nvSpPr>
        <p:spPr>
          <a:xfrm>
            <a:off x="1053236" y="5891777"/>
            <a:ext cx="10752053" cy="923330"/>
          </a:xfrm>
          <a:prstGeom prst="rect">
            <a:avLst/>
          </a:prstGeom>
          <a:noFill/>
        </p:spPr>
        <p:txBody>
          <a:bodyPr wrap="square" rtlCol="0">
            <a:spAutoFit/>
          </a:bodyPr>
          <a:lstStyle/>
          <a:p>
            <a:r>
              <a:rPr lang="en-PH" dirty="0"/>
              <a:t>Note: the Raspberry Pi 3 does come with a </a:t>
            </a:r>
            <a:r>
              <a:rPr lang="en-PH" dirty="0" err="1"/>
              <a:t>bluetooth</a:t>
            </a:r>
            <a:r>
              <a:rPr lang="en-PH" dirty="0"/>
              <a:t> an alternative Bluetooth connection can be done should weight and size is a concern and use the companion board as ground station instead  </a:t>
            </a:r>
          </a:p>
          <a:p>
            <a:r>
              <a:rPr lang="en-PH" dirty="0"/>
              <a:t>you can also utilize the other GPIO pints for the ADC input as well with raspberry pi</a:t>
            </a:r>
            <a:endParaRPr lang="en-PH" dirty="0">
              <a:solidFill>
                <a:schemeClr val="accent2">
                  <a:lumMod val="75000"/>
                </a:schemeClr>
              </a:solidFill>
            </a:endParaRPr>
          </a:p>
        </p:txBody>
      </p:sp>
    </p:spTree>
    <p:extLst>
      <p:ext uri="{BB962C8B-B14F-4D97-AF65-F5344CB8AC3E}">
        <p14:creationId xmlns:p14="http://schemas.microsoft.com/office/powerpoint/2010/main" val="15875629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92C050F-B265-4C0E-8946-B2934962F2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551" y="382002"/>
            <a:ext cx="3570009" cy="6475998"/>
          </a:xfrm>
          <a:prstGeom prst="rect">
            <a:avLst/>
          </a:prstGeom>
        </p:spPr>
      </p:pic>
      <p:pic>
        <p:nvPicPr>
          <p:cNvPr id="5" name="Picture 2" descr="PCA9685 16-Channel 12-bit PWM Servo motor Driver I2C Modul">
            <a:extLst>
              <a:ext uri="{FF2B5EF4-FFF2-40B4-BE49-F238E27FC236}">
                <a16:creationId xmlns:a16="http://schemas.microsoft.com/office/drawing/2014/main" id="{DF756C1B-6BB8-4751-B68B-6C9B289511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9187" y="2663407"/>
            <a:ext cx="4147820" cy="268126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22996D9-9393-44E6-A849-9CD02FB02555}"/>
              </a:ext>
            </a:extLst>
          </p:cNvPr>
          <p:cNvPicPr>
            <a:picLocks noChangeAspect="1"/>
          </p:cNvPicPr>
          <p:nvPr/>
        </p:nvPicPr>
        <p:blipFill>
          <a:blip r:embed="rId4"/>
          <a:stretch>
            <a:fillRect/>
          </a:stretch>
        </p:blipFill>
        <p:spPr>
          <a:xfrm rot="5400000">
            <a:off x="9462613" y="2832370"/>
            <a:ext cx="1418960" cy="2343343"/>
          </a:xfrm>
          <a:prstGeom prst="rect">
            <a:avLst/>
          </a:prstGeom>
        </p:spPr>
      </p:pic>
      <p:sp>
        <p:nvSpPr>
          <p:cNvPr id="7" name="TextBox 6">
            <a:extLst>
              <a:ext uri="{FF2B5EF4-FFF2-40B4-BE49-F238E27FC236}">
                <a16:creationId xmlns:a16="http://schemas.microsoft.com/office/drawing/2014/main" id="{3EE9AEAA-F39C-4525-B03B-A8BBDCA61DA9}"/>
              </a:ext>
            </a:extLst>
          </p:cNvPr>
          <p:cNvSpPr txBox="1"/>
          <p:nvPr/>
        </p:nvSpPr>
        <p:spPr>
          <a:xfrm>
            <a:off x="4419159" y="5213447"/>
            <a:ext cx="7420509" cy="646331"/>
          </a:xfrm>
          <a:prstGeom prst="rect">
            <a:avLst/>
          </a:prstGeom>
          <a:noFill/>
        </p:spPr>
        <p:txBody>
          <a:bodyPr wrap="square" rtlCol="0">
            <a:spAutoFit/>
          </a:bodyPr>
          <a:lstStyle/>
          <a:p>
            <a:r>
              <a:rPr lang="en-PH" dirty="0"/>
              <a:t>Note: Apart from serial the GPIO pins of the raspberry can also work in conjunction of the 12bit i2C servo module and </a:t>
            </a:r>
            <a:r>
              <a:rPr lang="en-PH" dirty="0" err="1"/>
              <a:t>Sbus</a:t>
            </a:r>
            <a:r>
              <a:rPr lang="en-PH" dirty="0"/>
              <a:t>/PPM/PWM Converter</a:t>
            </a:r>
            <a:endParaRPr lang="en-PH" dirty="0">
              <a:solidFill>
                <a:schemeClr val="accent2">
                  <a:lumMod val="75000"/>
                </a:schemeClr>
              </a:solidFill>
            </a:endParaRPr>
          </a:p>
        </p:txBody>
      </p:sp>
      <p:cxnSp>
        <p:nvCxnSpPr>
          <p:cNvPr id="11" name="Straight Arrow Connector 10">
            <a:extLst>
              <a:ext uri="{FF2B5EF4-FFF2-40B4-BE49-F238E27FC236}">
                <a16:creationId xmlns:a16="http://schemas.microsoft.com/office/drawing/2014/main" id="{6838CB75-D4FC-41F9-AECA-0B886201E1CE}"/>
              </a:ext>
            </a:extLst>
          </p:cNvPr>
          <p:cNvCxnSpPr>
            <a:cxnSpLocks/>
          </p:cNvCxnSpPr>
          <p:nvPr/>
        </p:nvCxnSpPr>
        <p:spPr>
          <a:xfrm>
            <a:off x="4148418" y="4004042"/>
            <a:ext cx="440869" cy="0"/>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DE14448-0CBF-4E1D-AE2C-2253690892E7}"/>
              </a:ext>
            </a:extLst>
          </p:cNvPr>
          <p:cNvCxnSpPr>
            <a:cxnSpLocks/>
          </p:cNvCxnSpPr>
          <p:nvPr/>
        </p:nvCxnSpPr>
        <p:spPr>
          <a:xfrm>
            <a:off x="8593584" y="4004041"/>
            <a:ext cx="406838" cy="0"/>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198145A-E1A8-4C4A-B1FD-10D8AE91EE0B}"/>
              </a:ext>
            </a:extLst>
          </p:cNvPr>
          <p:cNvCxnSpPr>
            <a:cxnSpLocks/>
          </p:cNvCxnSpPr>
          <p:nvPr/>
        </p:nvCxnSpPr>
        <p:spPr>
          <a:xfrm>
            <a:off x="11140346" y="4004041"/>
            <a:ext cx="406838" cy="0"/>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8C46B7E-BE4C-40F0-8FB8-817876F8F20F}"/>
              </a:ext>
            </a:extLst>
          </p:cNvPr>
          <p:cNvSpPr txBox="1"/>
          <p:nvPr/>
        </p:nvSpPr>
        <p:spPr>
          <a:xfrm>
            <a:off x="3972560" y="2207627"/>
            <a:ext cx="7420509" cy="923330"/>
          </a:xfrm>
          <a:prstGeom prst="rect">
            <a:avLst/>
          </a:prstGeom>
          <a:noFill/>
        </p:spPr>
        <p:txBody>
          <a:bodyPr wrap="square" rtlCol="0">
            <a:spAutoFit/>
          </a:bodyPr>
          <a:lstStyle/>
          <a:p>
            <a:r>
              <a:rPr lang="en-PH" dirty="0"/>
              <a:t>The P3(GPIO8) &amp; P5 (GPIO9) can be utilize to drive an servo module which is run thru an converter then feeds the </a:t>
            </a:r>
            <a:r>
              <a:rPr lang="en-PH" dirty="0" err="1"/>
              <a:t>Sbus</a:t>
            </a:r>
            <a:endParaRPr lang="en-PH" dirty="0">
              <a:solidFill>
                <a:schemeClr val="accent2">
                  <a:lumMod val="75000"/>
                </a:schemeClr>
              </a:solidFill>
            </a:endParaRPr>
          </a:p>
          <a:p>
            <a:r>
              <a:rPr lang="en-PH" dirty="0"/>
              <a:t> </a:t>
            </a:r>
            <a:endParaRPr lang="en-PH" dirty="0">
              <a:solidFill>
                <a:schemeClr val="accent2">
                  <a:lumMod val="75000"/>
                </a:schemeClr>
              </a:solidFill>
            </a:endParaRPr>
          </a:p>
        </p:txBody>
      </p:sp>
      <p:sp>
        <p:nvSpPr>
          <p:cNvPr id="19" name="Subtitle 2">
            <a:extLst>
              <a:ext uri="{FF2B5EF4-FFF2-40B4-BE49-F238E27FC236}">
                <a16:creationId xmlns:a16="http://schemas.microsoft.com/office/drawing/2014/main" id="{DD0EF52C-66FB-4EC1-A977-2E90416456F4}"/>
              </a:ext>
            </a:extLst>
          </p:cNvPr>
          <p:cNvSpPr txBox="1">
            <a:spLocks/>
          </p:cNvSpPr>
          <p:nvPr/>
        </p:nvSpPr>
        <p:spPr>
          <a:xfrm>
            <a:off x="52071" y="67966"/>
            <a:ext cx="4209211" cy="4891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dirty="0"/>
              <a:t>GPIO Companion </a:t>
            </a:r>
          </a:p>
        </p:txBody>
      </p:sp>
    </p:spTree>
    <p:extLst>
      <p:ext uri="{BB962C8B-B14F-4D97-AF65-F5344CB8AC3E}">
        <p14:creationId xmlns:p14="http://schemas.microsoft.com/office/powerpoint/2010/main" val="30602715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5C37D18D-8548-415C-AFC6-84928B53966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32960" y="1982814"/>
            <a:ext cx="6162284" cy="3277205"/>
          </a:xfrm>
          <a:prstGeom prst="rect">
            <a:avLst/>
          </a:prstGeom>
        </p:spPr>
      </p:pic>
      <p:sp>
        <p:nvSpPr>
          <p:cNvPr id="9" name="Subtitle 2">
            <a:extLst>
              <a:ext uri="{FF2B5EF4-FFF2-40B4-BE49-F238E27FC236}">
                <a16:creationId xmlns:a16="http://schemas.microsoft.com/office/drawing/2014/main" id="{D1A61365-CD73-4E06-99F7-2166A70D305D}"/>
              </a:ext>
            </a:extLst>
          </p:cNvPr>
          <p:cNvSpPr txBox="1">
            <a:spLocks/>
          </p:cNvSpPr>
          <p:nvPr/>
        </p:nvSpPr>
        <p:spPr>
          <a:xfrm>
            <a:off x="114886" y="93061"/>
            <a:ext cx="7230794" cy="4891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dirty="0"/>
              <a:t>SYNERDUINO STM and PROTOTYPING BOARDS</a:t>
            </a:r>
          </a:p>
        </p:txBody>
      </p:sp>
      <p:sp>
        <p:nvSpPr>
          <p:cNvPr id="10" name="Subtitle 2">
            <a:extLst>
              <a:ext uri="{FF2B5EF4-FFF2-40B4-BE49-F238E27FC236}">
                <a16:creationId xmlns:a16="http://schemas.microsoft.com/office/drawing/2014/main" id="{836FF2F5-E131-40A4-9B3E-5E471903A4DA}"/>
              </a:ext>
            </a:extLst>
          </p:cNvPr>
          <p:cNvSpPr txBox="1">
            <a:spLocks/>
          </p:cNvSpPr>
          <p:nvPr/>
        </p:nvSpPr>
        <p:spPr>
          <a:xfrm>
            <a:off x="114887" y="706477"/>
            <a:ext cx="3146474" cy="4891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Since </a:t>
            </a:r>
            <a:r>
              <a:rPr lang="en-PH" sz="1800" dirty="0" err="1"/>
              <a:t>Synerduino</a:t>
            </a:r>
            <a:r>
              <a:rPr lang="en-PH" sz="1800" dirty="0"/>
              <a:t> is design as a shield board with an Arduino footprint its self means its compatible with a wide range of other shield prototyping board as well making it easy to fit custom or add on hardware reducing the need of additional wires and connectors</a:t>
            </a:r>
          </a:p>
          <a:p>
            <a:pPr marL="0" indent="0">
              <a:buNone/>
            </a:pPr>
            <a:endParaRPr lang="en-PH" sz="1800" dirty="0"/>
          </a:p>
          <a:p>
            <a:pPr marL="0" indent="0">
              <a:buNone/>
            </a:pPr>
            <a:r>
              <a:rPr lang="en-PH" sz="1800" dirty="0"/>
              <a:t>Male Headers are installed on the bottom of the board as required.</a:t>
            </a:r>
          </a:p>
        </p:txBody>
      </p:sp>
      <p:pic>
        <p:nvPicPr>
          <p:cNvPr id="12" name="Picture 11" descr="A picture containing antenna&#10;&#10;Description automatically generated">
            <a:extLst>
              <a:ext uri="{FF2B5EF4-FFF2-40B4-BE49-F238E27FC236}">
                <a16:creationId xmlns:a16="http://schemas.microsoft.com/office/drawing/2014/main" id="{C1FC2444-7296-4D71-87F3-90349C628D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127" y="4456434"/>
            <a:ext cx="2457450" cy="1857375"/>
          </a:xfrm>
          <a:prstGeom prst="rect">
            <a:avLst/>
          </a:prstGeom>
        </p:spPr>
      </p:pic>
      <p:cxnSp>
        <p:nvCxnSpPr>
          <p:cNvPr id="13" name="Straight Arrow Connector 12">
            <a:extLst>
              <a:ext uri="{FF2B5EF4-FFF2-40B4-BE49-F238E27FC236}">
                <a16:creationId xmlns:a16="http://schemas.microsoft.com/office/drawing/2014/main" id="{18551620-2B9F-44ED-B462-3490F0C460DF}"/>
              </a:ext>
            </a:extLst>
          </p:cNvPr>
          <p:cNvCxnSpPr>
            <a:cxnSpLocks/>
          </p:cNvCxnSpPr>
          <p:nvPr/>
        </p:nvCxnSpPr>
        <p:spPr>
          <a:xfrm flipV="1">
            <a:off x="5919673" y="5031353"/>
            <a:ext cx="0" cy="1028901"/>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4" name="Subtitle 2">
            <a:extLst>
              <a:ext uri="{FF2B5EF4-FFF2-40B4-BE49-F238E27FC236}">
                <a16:creationId xmlns:a16="http://schemas.microsoft.com/office/drawing/2014/main" id="{3126C40B-4AC2-4AC3-9223-61F2379A6463}"/>
              </a:ext>
            </a:extLst>
          </p:cNvPr>
          <p:cNvSpPr txBox="1">
            <a:spLocks/>
          </p:cNvSpPr>
          <p:nvPr/>
        </p:nvSpPr>
        <p:spPr>
          <a:xfrm>
            <a:off x="4131999" y="6158846"/>
            <a:ext cx="6427361" cy="4891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1800" dirty="0"/>
              <a:t>Prototyping Shield are to be place on the under side of the board</a:t>
            </a:r>
          </a:p>
        </p:txBody>
      </p:sp>
      <p:pic>
        <p:nvPicPr>
          <p:cNvPr id="5" name="Picture 4">
            <a:extLst>
              <a:ext uri="{FF2B5EF4-FFF2-40B4-BE49-F238E27FC236}">
                <a16:creationId xmlns:a16="http://schemas.microsoft.com/office/drawing/2014/main" id="{5B58BABE-51FE-4559-8A11-AA25D6C12C33}"/>
              </a:ext>
            </a:extLst>
          </p:cNvPr>
          <p:cNvPicPr>
            <a:picLocks noChangeAspect="1"/>
          </p:cNvPicPr>
          <p:nvPr/>
        </p:nvPicPr>
        <p:blipFill>
          <a:blip r:embed="rId5">
            <a:alphaModFix amt="35000"/>
          </a:blip>
          <a:stretch>
            <a:fillRect/>
          </a:stretch>
        </p:blipFill>
        <p:spPr>
          <a:xfrm>
            <a:off x="3405644" y="1597981"/>
            <a:ext cx="8429625" cy="3947823"/>
          </a:xfrm>
          <a:prstGeom prst="rect">
            <a:avLst/>
          </a:prstGeom>
        </p:spPr>
      </p:pic>
    </p:spTree>
    <p:extLst>
      <p:ext uri="{BB962C8B-B14F-4D97-AF65-F5344CB8AC3E}">
        <p14:creationId xmlns:p14="http://schemas.microsoft.com/office/powerpoint/2010/main" val="38585601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534938-2286-48E9-87E9-206063EF1DB5}"/>
              </a:ext>
            </a:extLst>
          </p:cNvPr>
          <p:cNvSpPr/>
          <p:nvPr/>
        </p:nvSpPr>
        <p:spPr>
          <a:xfrm>
            <a:off x="6096000" y="506367"/>
            <a:ext cx="5368149" cy="7294305"/>
          </a:xfrm>
          <a:prstGeom prst="rect">
            <a:avLst/>
          </a:prstGeom>
        </p:spPr>
        <p:txBody>
          <a:bodyPr wrap="square">
            <a:spAutoFit/>
          </a:bodyPr>
          <a:lstStyle/>
          <a:p>
            <a:r>
              <a:rPr lang="en-US" dirty="0"/>
              <a:t>Final note: Program Logic is a very useful tool for Drone Vehicles  it allows users with a wide flexibility to configure  their Drone Vehicle’s action and utilization of add on hardware as well .  This sample is just a small slice of what can be done</a:t>
            </a:r>
          </a:p>
          <a:p>
            <a:endParaRPr lang="en-US" dirty="0"/>
          </a:p>
          <a:p>
            <a:r>
              <a:rPr lang="en-US" dirty="0">
                <a:solidFill>
                  <a:schemeClr val="accent2">
                    <a:lumMod val="75000"/>
                  </a:schemeClr>
                </a:solidFill>
              </a:rPr>
              <a:t>Caution: Flight modification Flight modes entered in the Logic should be carefully studied and when testing fly slow 2 m/s and low 2meters both on missions or manually . Please attach tether when possible.</a:t>
            </a:r>
          </a:p>
          <a:p>
            <a:endParaRPr lang="en-US" dirty="0">
              <a:solidFill>
                <a:schemeClr val="accent2">
                  <a:lumMod val="75000"/>
                </a:schemeClr>
              </a:solidFill>
            </a:endParaRPr>
          </a:p>
          <a:p>
            <a:r>
              <a:rPr lang="en-US" dirty="0">
                <a:solidFill>
                  <a:schemeClr val="accent2">
                    <a:lumMod val="75000"/>
                  </a:schemeClr>
                </a:solidFill>
              </a:rPr>
              <a:t>Avoid putting any Logic on Channel use by Arm/Disarm mode (this is your emergency shutoff switch)</a:t>
            </a:r>
          </a:p>
          <a:p>
            <a:endParaRPr lang="en-US" dirty="0">
              <a:solidFill>
                <a:schemeClr val="accent2">
                  <a:lumMod val="75000"/>
                </a:schemeClr>
              </a:solidFill>
            </a:endParaRPr>
          </a:p>
          <a:p>
            <a:r>
              <a:rPr lang="en-US" dirty="0">
                <a:solidFill>
                  <a:schemeClr val="accent2">
                    <a:lumMod val="75000"/>
                  </a:schemeClr>
                </a:solidFill>
              </a:rPr>
              <a:t>RTH , Navigation modes , Arm/Disarm, Override (Ch1,2,3,4,5) </a:t>
            </a:r>
          </a:p>
          <a:p>
            <a:endParaRPr lang="en-US" dirty="0">
              <a:solidFill>
                <a:schemeClr val="accent1">
                  <a:lumMod val="75000"/>
                </a:schemeClr>
              </a:solidFill>
            </a:endParaRPr>
          </a:p>
          <a:p>
            <a:r>
              <a:rPr lang="en-US" dirty="0">
                <a:solidFill>
                  <a:schemeClr val="accent1">
                    <a:lumMod val="75000"/>
                  </a:schemeClr>
                </a:solidFill>
              </a:rPr>
              <a:t>Multiple lines of code can also be stacked to form a instruction set for your vehicle which could accommodate companion board and daisy chaining of multiple </a:t>
            </a:r>
            <a:r>
              <a:rPr lang="en-US" dirty="0" err="1">
                <a:solidFill>
                  <a:schemeClr val="accent1">
                    <a:lumMod val="75000"/>
                  </a:schemeClr>
                </a:solidFill>
              </a:rPr>
              <a:t>synerduino</a:t>
            </a:r>
            <a:r>
              <a:rPr lang="en-US" dirty="0">
                <a:solidFill>
                  <a:schemeClr val="accent1">
                    <a:lumMod val="75000"/>
                  </a:schemeClr>
                </a:solidFill>
              </a:rPr>
              <a:t> boards </a:t>
            </a:r>
          </a:p>
          <a:p>
            <a:endParaRPr lang="en-US" dirty="0">
              <a:solidFill>
                <a:schemeClr val="accent1">
                  <a:lumMod val="75000"/>
                </a:schemeClr>
              </a:solidFill>
            </a:endParaRPr>
          </a:p>
          <a:p>
            <a:endParaRPr lang="en-US" dirty="0">
              <a:solidFill>
                <a:schemeClr val="accent1">
                  <a:lumMod val="75000"/>
                </a:schemeClr>
              </a:solidFill>
            </a:endParaRPr>
          </a:p>
          <a:p>
            <a:r>
              <a:rPr lang="en-US" dirty="0">
                <a:solidFill>
                  <a:schemeClr val="accent1">
                    <a:lumMod val="75000"/>
                  </a:schemeClr>
                </a:solidFill>
              </a:rPr>
              <a:t>Thank you</a:t>
            </a:r>
          </a:p>
          <a:p>
            <a:endParaRPr lang="en-US" dirty="0">
              <a:solidFill>
                <a:schemeClr val="accent1">
                  <a:lumMod val="75000"/>
                </a:schemeClr>
              </a:solidFill>
            </a:endParaRPr>
          </a:p>
          <a:p>
            <a:endParaRPr lang="en-US" dirty="0"/>
          </a:p>
        </p:txBody>
      </p:sp>
      <p:pic>
        <p:nvPicPr>
          <p:cNvPr id="4" name="Picture 3">
            <a:extLst>
              <a:ext uri="{FF2B5EF4-FFF2-40B4-BE49-F238E27FC236}">
                <a16:creationId xmlns:a16="http://schemas.microsoft.com/office/drawing/2014/main" id="{C45438CD-A762-45D0-B9FA-8BBD1EB099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475" y="1462087"/>
            <a:ext cx="5245100" cy="3933825"/>
          </a:xfrm>
          <a:prstGeom prst="rect">
            <a:avLst/>
          </a:prstGeom>
        </p:spPr>
      </p:pic>
    </p:spTree>
    <p:extLst>
      <p:ext uri="{BB962C8B-B14F-4D97-AF65-F5344CB8AC3E}">
        <p14:creationId xmlns:p14="http://schemas.microsoft.com/office/powerpoint/2010/main" val="35362772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783</TotalTime>
  <Words>7080</Words>
  <Application>Microsoft Office PowerPoint</Application>
  <PresentationFormat>Widescreen</PresentationFormat>
  <Paragraphs>1171</Paragraphs>
  <Slides>65</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65</vt:i4>
      </vt:variant>
    </vt:vector>
  </HeadingPairs>
  <TitlesOfParts>
    <vt:vector size="75" baseType="lpstr">
      <vt:lpstr>Arial</vt:lpstr>
      <vt:lpstr>Arimo</vt:lpstr>
      <vt:lpstr>Blink Twice</vt:lpstr>
      <vt:lpstr>Calibri</vt:lpstr>
      <vt:lpstr>Calibri Light</vt:lpstr>
      <vt:lpstr>Canva Sans</vt:lpstr>
      <vt:lpstr>Codec Pro</vt:lpstr>
      <vt:lpstr>Codec Pro Bold</vt:lpstr>
      <vt:lpstr>Consolas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Synerduino STM </dc:title>
  <dc:creator>Kevin  N. Cobankiat</dc:creator>
  <cp:lastModifiedBy>Kevin  N. Cobankiat</cp:lastModifiedBy>
  <cp:revision>47</cp:revision>
  <dcterms:created xsi:type="dcterms:W3CDTF">2023-01-03T14:00:41Z</dcterms:created>
  <dcterms:modified xsi:type="dcterms:W3CDTF">2025-08-10T10:29:55Z</dcterms:modified>
</cp:coreProperties>
</file>